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59" r:id="rId1"/>
    <p:sldMasterId id="2147484071" r:id="rId2"/>
    <p:sldMasterId id="2147484083" r:id="rId3"/>
  </p:sldMasterIdLst>
  <p:notesMasterIdLst>
    <p:notesMasterId r:id="rId32"/>
  </p:notesMasterIdLst>
  <p:sldIdLst>
    <p:sldId id="1933" r:id="rId4"/>
    <p:sldId id="1925" r:id="rId5"/>
    <p:sldId id="1246" r:id="rId6"/>
    <p:sldId id="1251" r:id="rId7"/>
    <p:sldId id="1134" r:id="rId8"/>
    <p:sldId id="1135" r:id="rId9"/>
    <p:sldId id="1136" r:id="rId10"/>
    <p:sldId id="1122" r:id="rId11"/>
    <p:sldId id="1250" r:id="rId12"/>
    <p:sldId id="1941" r:id="rId13"/>
    <p:sldId id="1239" r:id="rId14"/>
    <p:sldId id="1934" r:id="rId15"/>
    <p:sldId id="736" r:id="rId16"/>
    <p:sldId id="725" r:id="rId17"/>
    <p:sldId id="1935" r:id="rId18"/>
    <p:sldId id="1936" r:id="rId19"/>
    <p:sldId id="1937" r:id="rId20"/>
    <p:sldId id="1938" r:id="rId21"/>
    <p:sldId id="1940" r:id="rId22"/>
    <p:sldId id="1939" r:id="rId23"/>
    <p:sldId id="1942" r:id="rId24"/>
    <p:sldId id="1943" r:id="rId25"/>
    <p:sldId id="1924" r:id="rId26"/>
    <p:sldId id="1916" r:id="rId27"/>
    <p:sldId id="1176" r:id="rId28"/>
    <p:sldId id="1248" r:id="rId29"/>
    <p:sldId id="1254" r:id="rId30"/>
    <p:sldId id="125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1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94660"/>
  </p:normalViewPr>
  <p:slideViewPr>
    <p:cSldViewPr snapToGrid="0">
      <p:cViewPr varScale="1">
        <p:scale>
          <a:sx n="77" d="100"/>
          <a:sy n="77" d="100"/>
        </p:scale>
        <p:origin x="871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E93DDE-D099-4CA2-863C-7319E600DBE4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99DDF2FC-920D-4C4D-9879-581E042ED7BA}">
      <dgm:prSet/>
      <dgm:spPr/>
      <dgm:t>
        <a:bodyPr/>
        <a:lstStyle/>
        <a:p>
          <a:pPr rtl="0"/>
          <a:r>
            <a:rPr lang="en-GB" b="0" u="none" dirty="0">
              <a:latin typeface="Tw Cen MT" panose="020B0602020104020603" pitchFamily="34" charset="0"/>
            </a:rPr>
            <a:t>F# is open, cross-platform, neutral, independent</a:t>
          </a:r>
        </a:p>
      </dgm:t>
    </dgm:pt>
    <dgm:pt modelId="{EDBBF7CC-4D1D-4EDD-B9E3-9266AC4669D3}" type="parTrans" cxnId="{7FA12739-6119-4CCB-B338-9564E39FC446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E1578FFA-F8D4-48C3-B907-9BA312267A07}" type="sibTrans" cxnId="{7FA12739-6119-4CCB-B338-9564E39FC446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8876AE51-7D57-4B62-A5B5-787005D2FA85}">
      <dgm:prSet/>
      <dgm:spPr/>
      <dgm:t>
        <a:bodyPr/>
        <a:lstStyle/>
        <a:p>
          <a:pPr rtl="0"/>
          <a:r>
            <a:rPr lang="en-GB" b="0" baseline="0" dirty="0">
              <a:latin typeface="Tw Cen MT" panose="020B0602020104020603" pitchFamily="34" charset="0"/>
            </a:rPr>
            <a:t>The F# Compiler Service powers other tools</a:t>
          </a:r>
          <a:endParaRPr lang="en-GB" b="0" dirty="0">
            <a:latin typeface="Tw Cen MT" panose="020B0602020104020603" pitchFamily="34" charset="0"/>
          </a:endParaRPr>
        </a:p>
      </dgm:t>
    </dgm:pt>
    <dgm:pt modelId="{35C921C9-8E3C-46C0-86C5-9E55AF898589}" type="parTrans" cxnId="{76A3F227-4278-4744-A7F5-E24077987939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FED8E5D6-AEE2-4A91-9D8A-792210C27CDF}" type="sibTrans" cxnId="{76A3F227-4278-4744-A7F5-E24077987939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01DAB278-5C8C-4E71-8FFB-19B6D16E0324}">
      <dgm:prSet/>
      <dgm:spPr/>
      <dgm:t>
        <a:bodyPr/>
        <a:lstStyle/>
        <a:p>
          <a:pPr rtl="0"/>
          <a:r>
            <a:rPr lang="en-GB" b="0" u="none" dirty="0">
              <a:latin typeface="Tw Cen MT" panose="020B0602020104020603" pitchFamily="34" charset="0"/>
            </a:rPr>
            <a:t>F# 4.7 now complete!</a:t>
          </a:r>
          <a:endParaRPr lang="en-GB" b="0" dirty="0">
            <a:latin typeface="Tw Cen MT" panose="020B0602020104020603" pitchFamily="34" charset="0"/>
          </a:endParaRPr>
        </a:p>
      </dgm:t>
    </dgm:pt>
    <dgm:pt modelId="{4B09FCB9-E8C7-43C1-A366-115553E54408}" type="parTrans" cxnId="{C861BE4C-C6AD-4C55-9EAA-D6BF276F839E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D1C7220A-C795-4BE4-A429-A7EE38026E9D}" type="sibTrans" cxnId="{C861BE4C-C6AD-4C55-9EAA-D6BF276F839E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3869B0B3-C26C-4A22-9117-C6E016928014}">
      <dgm:prSet/>
      <dgm:spPr/>
      <dgm:t>
        <a:bodyPr/>
        <a:lstStyle/>
        <a:p>
          <a:pPr rtl="0"/>
          <a:r>
            <a:rPr lang="en-GB" b="0" u="none" dirty="0">
              <a:latin typeface="Tw Cen MT" panose="020B0602020104020603" pitchFamily="34" charset="0"/>
            </a:rPr>
            <a:t>.NET Core for Linux/OSX</a:t>
          </a:r>
        </a:p>
      </dgm:t>
    </dgm:pt>
    <dgm:pt modelId="{16D56DCA-7331-4EBD-AA8E-1517B18ED81A}" type="parTrans" cxnId="{FA051419-CB1B-46A2-ABFC-9DC855266E37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797E255E-CDA6-4A5D-89D8-D0A811593FF7}" type="sibTrans" cxnId="{FA051419-CB1B-46A2-ABFC-9DC855266E37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A6AE4F78-536A-4EFD-8FEF-3AB9BE847C3E}">
      <dgm:prSet/>
      <dgm:spPr/>
      <dgm:t>
        <a:bodyPr/>
        <a:lstStyle/>
        <a:p>
          <a:r>
            <a:rPr lang="en-GB" b="0" u="none" baseline="0" dirty="0">
              <a:latin typeface="Tw Cen MT" panose="020B0602020104020603" pitchFamily="34" charset="0"/>
            </a:rPr>
            <a:t>All F# language and tooling is accepting contributions</a:t>
          </a:r>
          <a:endParaRPr lang="en-GB" b="0" u="none" dirty="0">
            <a:latin typeface="Tw Cen MT" panose="020B0602020104020603" pitchFamily="34" charset="0"/>
          </a:endParaRPr>
        </a:p>
      </dgm:t>
    </dgm:pt>
    <dgm:pt modelId="{7B4AB1C7-4341-4327-911B-758C48852598}" type="sibTrans" cxnId="{30641A68-CCE8-470F-A87A-F9E092CDF7C5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669210DB-9EBE-4622-A4F2-83CB00A75AF2}" type="parTrans" cxnId="{30641A68-CCE8-470F-A87A-F9E092CDF7C5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B5288307-4EB9-4FF3-A2B2-7824DF00D2A8}">
      <dgm:prSet/>
      <dgm:spPr/>
      <dgm:t>
        <a:bodyPr/>
        <a:lstStyle/>
        <a:p>
          <a:pPr rtl="0"/>
          <a:r>
            <a:rPr lang="en-GB" b="0" baseline="0" dirty="0">
              <a:latin typeface="Tw Cen MT" panose="020B0602020104020603" pitchFamily="34" charset="0"/>
            </a:rPr>
            <a:t>Fable for F#-to-</a:t>
          </a:r>
          <a:r>
            <a:rPr lang="en-GB" b="0" baseline="0" dirty="0" err="1">
              <a:latin typeface="Tw Cen MT" panose="020B0602020104020603" pitchFamily="34" charset="0"/>
            </a:rPr>
            <a:t>Javascript</a:t>
          </a:r>
          <a:endParaRPr lang="en-GB" b="0" baseline="0" dirty="0">
            <a:latin typeface="Tw Cen MT" panose="020B0602020104020603" pitchFamily="34" charset="0"/>
          </a:endParaRPr>
        </a:p>
        <a:p>
          <a:pPr rtl="0"/>
          <a:r>
            <a:rPr lang="en-GB" b="0" baseline="0" dirty="0">
              <a:latin typeface="Tw Cen MT" panose="020B0602020104020603" pitchFamily="34" charset="0"/>
            </a:rPr>
            <a:t>SAFE for F# </a:t>
          </a:r>
          <a:r>
            <a:rPr lang="en-GB" b="0" baseline="0" dirty="0" err="1">
              <a:latin typeface="Tw Cen MT" panose="020B0602020104020603" pitchFamily="34" charset="0"/>
            </a:rPr>
            <a:t>fullstack</a:t>
          </a:r>
          <a:endParaRPr lang="en-GB" b="0" baseline="0" dirty="0">
            <a:latin typeface="Tw Cen MT" panose="020B0602020104020603" pitchFamily="34" charset="0"/>
          </a:endParaRPr>
        </a:p>
      </dgm:t>
    </dgm:pt>
    <dgm:pt modelId="{CDEF82C4-1838-46B0-8B1F-6DF1AFAD8D16}" type="parTrans" cxnId="{4930BE42-1468-4BBD-879D-3F43DDD2D45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50B2E2E4-5871-4666-840A-24EBF8275690}" type="sibTrans" cxnId="{4930BE42-1468-4BBD-879D-3F43DDD2D45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E57BB202-9091-4158-8EAE-95A0444981A3}">
      <dgm:prSet/>
      <dgm:spPr/>
      <dgm:t>
        <a:bodyPr/>
        <a:lstStyle/>
        <a:p>
          <a:r>
            <a:rPr lang="en-GB" b="0" baseline="0" dirty="0">
              <a:latin typeface="Tw Cen MT" panose="020B0602020104020603" pitchFamily="34" charset="0"/>
            </a:rPr>
            <a:t>The F# community is self-empowered</a:t>
          </a:r>
        </a:p>
        <a:p>
          <a:r>
            <a:rPr lang="en-GB" b="0" u="none" baseline="0" dirty="0">
              <a:latin typeface="Tw Cen MT" panose="020B0602020104020603" pitchFamily="34" charset="0"/>
            </a:rPr>
            <a:t>fsharp.org</a:t>
          </a:r>
          <a:endParaRPr lang="en-GB" b="0" u="none" dirty="0">
            <a:latin typeface="Tw Cen MT" panose="020B0602020104020603" pitchFamily="34" charset="0"/>
          </a:endParaRPr>
        </a:p>
      </dgm:t>
    </dgm:pt>
    <dgm:pt modelId="{BACDC0ED-BEA1-4193-957E-98357533EE11}" type="parTrans" cxnId="{3D1A1651-3618-4B95-ADDD-98D68F148B2B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7348227B-851A-4A99-BE8D-379BC491C0E5}" type="sibTrans" cxnId="{3D1A1651-3618-4B95-ADDD-98D68F148B2B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E1413EAF-C3C0-4A6E-9039-2BB01ED50B55}">
      <dgm:prSet/>
      <dgm:spPr/>
      <dgm:t>
        <a:bodyPr/>
        <a:lstStyle/>
        <a:p>
          <a:pPr rtl="0"/>
          <a:r>
            <a:rPr lang="en-GB" b="0" dirty="0" err="1">
              <a:latin typeface="Tw Cen MT" panose="020B0602020104020603" pitchFamily="34" charset="0"/>
            </a:rPr>
            <a:t>VSCode</a:t>
          </a:r>
          <a:r>
            <a:rPr lang="en-GB" b="0" dirty="0">
              <a:latin typeface="Tw Cen MT" panose="020B0602020104020603" pitchFamily="34" charset="0"/>
            </a:rPr>
            <a:t>, VS for Windows, Mac</a:t>
          </a:r>
        </a:p>
      </dgm:t>
    </dgm:pt>
    <dgm:pt modelId="{C8412A62-C25C-476B-A021-5AA71FFD2AC3}" type="parTrans" cxnId="{D964ECAD-E124-43D3-A979-F43A1EDFA96C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31189D48-8CF0-4852-8D46-275C351BC8C3}" type="sibTrans" cxnId="{D964ECAD-E124-43D3-A979-F43A1EDFA96C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56328013-0983-4355-B5E7-5999E5FA6DA7}">
      <dgm:prSet/>
      <dgm:spPr/>
      <dgm:t>
        <a:bodyPr/>
        <a:lstStyle/>
        <a:p>
          <a:r>
            <a:rPr lang="en-GB" b="0" u="none" baseline="0" dirty="0">
              <a:latin typeface="Tw Cen MT" panose="020B0602020104020603" pitchFamily="34" charset="0"/>
            </a:rPr>
            <a:t>Xamarin tools for Android, iOS, macOS etc.</a:t>
          </a:r>
          <a:endParaRPr lang="en-GB" b="0" u="none" dirty="0">
            <a:latin typeface="Tw Cen MT" panose="020B0602020104020603" pitchFamily="34" charset="0"/>
          </a:endParaRPr>
        </a:p>
      </dgm:t>
    </dgm:pt>
    <dgm:pt modelId="{EFBC9737-8D0D-485E-91AF-CD7CB9B4EA07}" type="parTrans" cxnId="{1241F25B-60A6-47AE-9595-97CFF126C48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4070C06F-E2B9-4709-891D-6205897428C2}" type="sibTrans" cxnId="{1241F25B-60A6-47AE-9595-97CFF126C48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84BBAD3E-47E3-429D-AF91-8056E7C916A7}" type="pres">
      <dgm:prSet presAssocID="{34E93DDE-D099-4CA2-863C-7319E600DBE4}" presName="diagram" presStyleCnt="0">
        <dgm:presLayoutVars>
          <dgm:dir/>
          <dgm:resizeHandles val="exact"/>
        </dgm:presLayoutVars>
      </dgm:prSet>
      <dgm:spPr/>
    </dgm:pt>
    <dgm:pt modelId="{5DBDC61F-9554-4F83-A359-6FE8F2984F77}" type="pres">
      <dgm:prSet presAssocID="{99DDF2FC-920D-4C4D-9879-581E042ED7BA}" presName="node" presStyleLbl="node1" presStyleIdx="0" presStyleCnt="9">
        <dgm:presLayoutVars>
          <dgm:bulletEnabled val="1"/>
        </dgm:presLayoutVars>
      </dgm:prSet>
      <dgm:spPr/>
    </dgm:pt>
    <dgm:pt modelId="{8434AF5F-A31D-4FF4-8F5A-458E6D8F3588}" type="pres">
      <dgm:prSet presAssocID="{E1578FFA-F8D4-48C3-B907-9BA312267A07}" presName="sibTrans" presStyleCnt="0"/>
      <dgm:spPr/>
    </dgm:pt>
    <dgm:pt modelId="{26173910-6CAB-4A25-AC9D-B4857C42D832}" type="pres">
      <dgm:prSet presAssocID="{A6AE4F78-536A-4EFD-8FEF-3AB9BE847C3E}" presName="node" presStyleLbl="node1" presStyleIdx="1" presStyleCnt="9">
        <dgm:presLayoutVars>
          <dgm:bulletEnabled val="1"/>
        </dgm:presLayoutVars>
      </dgm:prSet>
      <dgm:spPr/>
    </dgm:pt>
    <dgm:pt modelId="{F9E7C850-122C-494B-B459-774295305840}" type="pres">
      <dgm:prSet presAssocID="{7B4AB1C7-4341-4327-911B-758C48852598}" presName="sibTrans" presStyleCnt="0"/>
      <dgm:spPr/>
    </dgm:pt>
    <dgm:pt modelId="{D3EB88B9-0AA2-4E01-A4D0-65EDC49182AA}" type="pres">
      <dgm:prSet presAssocID="{E57BB202-9091-4158-8EAE-95A0444981A3}" presName="node" presStyleLbl="node1" presStyleIdx="2" presStyleCnt="9">
        <dgm:presLayoutVars>
          <dgm:bulletEnabled val="1"/>
        </dgm:presLayoutVars>
      </dgm:prSet>
      <dgm:spPr/>
    </dgm:pt>
    <dgm:pt modelId="{4467A08A-3231-4DFB-B081-541EF5E2182F}" type="pres">
      <dgm:prSet presAssocID="{7348227B-851A-4A99-BE8D-379BC491C0E5}" presName="sibTrans" presStyleCnt="0"/>
      <dgm:spPr/>
    </dgm:pt>
    <dgm:pt modelId="{3BA32929-EE9C-4E0C-85E5-8B6344E85F5D}" type="pres">
      <dgm:prSet presAssocID="{56328013-0983-4355-B5E7-5999E5FA6DA7}" presName="node" presStyleLbl="node1" presStyleIdx="3" presStyleCnt="9">
        <dgm:presLayoutVars>
          <dgm:bulletEnabled val="1"/>
        </dgm:presLayoutVars>
      </dgm:prSet>
      <dgm:spPr/>
    </dgm:pt>
    <dgm:pt modelId="{F2A8E036-9CE7-4747-A060-62F0FFDE8BCC}" type="pres">
      <dgm:prSet presAssocID="{4070C06F-E2B9-4709-891D-6205897428C2}" presName="sibTrans" presStyleCnt="0"/>
      <dgm:spPr/>
    </dgm:pt>
    <dgm:pt modelId="{EEABEB6C-F727-47C6-9ED2-69321E699B00}" type="pres">
      <dgm:prSet presAssocID="{E1413EAF-C3C0-4A6E-9039-2BB01ED50B55}" presName="node" presStyleLbl="node1" presStyleIdx="4" presStyleCnt="9">
        <dgm:presLayoutVars>
          <dgm:bulletEnabled val="1"/>
        </dgm:presLayoutVars>
      </dgm:prSet>
      <dgm:spPr/>
    </dgm:pt>
    <dgm:pt modelId="{7740FB65-038F-4D0E-90E1-89CE3209C342}" type="pres">
      <dgm:prSet presAssocID="{31189D48-8CF0-4852-8D46-275C351BC8C3}" presName="sibTrans" presStyleCnt="0"/>
      <dgm:spPr/>
    </dgm:pt>
    <dgm:pt modelId="{EFEE37CB-8353-4BE7-B437-3CC87860D94D}" type="pres">
      <dgm:prSet presAssocID="{3869B0B3-C26C-4A22-9117-C6E016928014}" presName="node" presStyleLbl="node1" presStyleIdx="5" presStyleCnt="9">
        <dgm:presLayoutVars>
          <dgm:bulletEnabled val="1"/>
        </dgm:presLayoutVars>
      </dgm:prSet>
      <dgm:spPr/>
    </dgm:pt>
    <dgm:pt modelId="{57663CE2-3598-4E82-BA9D-797927CC331F}" type="pres">
      <dgm:prSet presAssocID="{797E255E-CDA6-4A5D-89D8-D0A811593FF7}" presName="sibTrans" presStyleCnt="0"/>
      <dgm:spPr/>
    </dgm:pt>
    <dgm:pt modelId="{1186CC94-DC70-4D57-A77D-37EDB4FD06E7}" type="pres">
      <dgm:prSet presAssocID="{8876AE51-7D57-4B62-A5B5-787005D2FA85}" presName="node" presStyleLbl="node1" presStyleIdx="6" presStyleCnt="9">
        <dgm:presLayoutVars>
          <dgm:bulletEnabled val="1"/>
        </dgm:presLayoutVars>
      </dgm:prSet>
      <dgm:spPr/>
    </dgm:pt>
    <dgm:pt modelId="{9A64EB8B-CE9D-46B9-898F-A74A7D3C79C4}" type="pres">
      <dgm:prSet presAssocID="{FED8E5D6-AEE2-4A91-9D8A-792210C27CDF}" presName="sibTrans" presStyleCnt="0"/>
      <dgm:spPr/>
    </dgm:pt>
    <dgm:pt modelId="{8DF07D46-6FCE-4D78-BE30-6F59EF76CF27}" type="pres">
      <dgm:prSet presAssocID="{B5288307-4EB9-4FF3-A2B2-7824DF00D2A8}" presName="node" presStyleLbl="node1" presStyleIdx="7" presStyleCnt="9">
        <dgm:presLayoutVars>
          <dgm:bulletEnabled val="1"/>
        </dgm:presLayoutVars>
      </dgm:prSet>
      <dgm:spPr/>
    </dgm:pt>
    <dgm:pt modelId="{37E690A2-A32D-4DD3-8C44-F357422629CB}" type="pres">
      <dgm:prSet presAssocID="{50B2E2E4-5871-4666-840A-24EBF8275690}" presName="sibTrans" presStyleCnt="0"/>
      <dgm:spPr/>
    </dgm:pt>
    <dgm:pt modelId="{C74EC330-05F3-47AC-A5BF-0DC71ACE6964}" type="pres">
      <dgm:prSet presAssocID="{01DAB278-5C8C-4E71-8FFB-19B6D16E0324}" presName="node" presStyleLbl="node1" presStyleIdx="8" presStyleCnt="9">
        <dgm:presLayoutVars>
          <dgm:bulletEnabled val="1"/>
        </dgm:presLayoutVars>
      </dgm:prSet>
      <dgm:spPr/>
    </dgm:pt>
  </dgm:ptLst>
  <dgm:cxnLst>
    <dgm:cxn modelId="{8B549E16-53E4-4F09-B069-DE0AF86B2EF1}" type="presOf" srcId="{99DDF2FC-920D-4C4D-9879-581E042ED7BA}" destId="{5DBDC61F-9554-4F83-A359-6FE8F2984F77}" srcOrd="0" destOrd="0" presId="urn:microsoft.com/office/officeart/2005/8/layout/default"/>
    <dgm:cxn modelId="{FA051419-CB1B-46A2-ABFC-9DC855266E37}" srcId="{34E93DDE-D099-4CA2-863C-7319E600DBE4}" destId="{3869B0B3-C26C-4A22-9117-C6E016928014}" srcOrd="5" destOrd="0" parTransId="{16D56DCA-7331-4EBD-AA8E-1517B18ED81A}" sibTransId="{797E255E-CDA6-4A5D-89D8-D0A811593FF7}"/>
    <dgm:cxn modelId="{76A3F227-4278-4744-A7F5-E24077987939}" srcId="{34E93DDE-D099-4CA2-863C-7319E600DBE4}" destId="{8876AE51-7D57-4B62-A5B5-787005D2FA85}" srcOrd="6" destOrd="0" parTransId="{35C921C9-8E3C-46C0-86C5-9E55AF898589}" sibTransId="{FED8E5D6-AEE2-4A91-9D8A-792210C27CDF}"/>
    <dgm:cxn modelId="{7FA12739-6119-4CCB-B338-9564E39FC446}" srcId="{34E93DDE-D099-4CA2-863C-7319E600DBE4}" destId="{99DDF2FC-920D-4C4D-9879-581E042ED7BA}" srcOrd="0" destOrd="0" parTransId="{EDBBF7CC-4D1D-4EDD-B9E3-9266AC4669D3}" sibTransId="{E1578FFA-F8D4-48C3-B907-9BA312267A07}"/>
    <dgm:cxn modelId="{6D7FC63B-01A7-45DC-993F-41826F01F379}" type="presOf" srcId="{34E93DDE-D099-4CA2-863C-7319E600DBE4}" destId="{84BBAD3E-47E3-429D-AF91-8056E7C916A7}" srcOrd="0" destOrd="0" presId="urn:microsoft.com/office/officeart/2005/8/layout/default"/>
    <dgm:cxn modelId="{798E3D3F-9658-436A-B40E-8CB84DD3A8B7}" type="presOf" srcId="{B5288307-4EB9-4FF3-A2B2-7824DF00D2A8}" destId="{8DF07D46-6FCE-4D78-BE30-6F59EF76CF27}" srcOrd="0" destOrd="0" presId="urn:microsoft.com/office/officeart/2005/8/layout/default"/>
    <dgm:cxn modelId="{1241F25B-60A6-47AE-9595-97CFF126C48A}" srcId="{34E93DDE-D099-4CA2-863C-7319E600DBE4}" destId="{56328013-0983-4355-B5E7-5999E5FA6DA7}" srcOrd="3" destOrd="0" parTransId="{EFBC9737-8D0D-485E-91AF-CD7CB9B4EA07}" sibTransId="{4070C06F-E2B9-4709-891D-6205897428C2}"/>
    <dgm:cxn modelId="{4930BE42-1468-4BBD-879D-3F43DDD2D45A}" srcId="{34E93DDE-D099-4CA2-863C-7319E600DBE4}" destId="{B5288307-4EB9-4FF3-A2B2-7824DF00D2A8}" srcOrd="7" destOrd="0" parTransId="{CDEF82C4-1838-46B0-8B1F-6DF1AFAD8D16}" sibTransId="{50B2E2E4-5871-4666-840A-24EBF8275690}"/>
    <dgm:cxn modelId="{36546846-059F-46F2-A267-70F9C9FA6196}" type="presOf" srcId="{3869B0B3-C26C-4A22-9117-C6E016928014}" destId="{EFEE37CB-8353-4BE7-B437-3CC87860D94D}" srcOrd="0" destOrd="0" presId="urn:microsoft.com/office/officeart/2005/8/layout/default"/>
    <dgm:cxn modelId="{30641A68-CCE8-470F-A87A-F9E092CDF7C5}" srcId="{34E93DDE-D099-4CA2-863C-7319E600DBE4}" destId="{A6AE4F78-536A-4EFD-8FEF-3AB9BE847C3E}" srcOrd="1" destOrd="0" parTransId="{669210DB-9EBE-4622-A4F2-83CB00A75AF2}" sibTransId="{7B4AB1C7-4341-4327-911B-758C48852598}"/>
    <dgm:cxn modelId="{C861BE4C-C6AD-4C55-9EAA-D6BF276F839E}" srcId="{34E93DDE-D099-4CA2-863C-7319E600DBE4}" destId="{01DAB278-5C8C-4E71-8FFB-19B6D16E0324}" srcOrd="8" destOrd="0" parTransId="{4B09FCB9-E8C7-43C1-A366-115553E54408}" sibTransId="{D1C7220A-C795-4BE4-A429-A7EE38026E9D}"/>
    <dgm:cxn modelId="{3D1A1651-3618-4B95-ADDD-98D68F148B2B}" srcId="{34E93DDE-D099-4CA2-863C-7319E600DBE4}" destId="{E57BB202-9091-4158-8EAE-95A0444981A3}" srcOrd="2" destOrd="0" parTransId="{BACDC0ED-BEA1-4193-957E-98357533EE11}" sibTransId="{7348227B-851A-4A99-BE8D-379BC491C0E5}"/>
    <dgm:cxn modelId="{BB804F71-9F44-4E4A-AD6E-2F797D21AE36}" type="presOf" srcId="{E57BB202-9091-4158-8EAE-95A0444981A3}" destId="{D3EB88B9-0AA2-4E01-A4D0-65EDC49182AA}" srcOrd="0" destOrd="0" presId="urn:microsoft.com/office/officeart/2005/8/layout/default"/>
    <dgm:cxn modelId="{CD70E759-3D15-4C8D-9938-123BD64C3487}" type="presOf" srcId="{8876AE51-7D57-4B62-A5B5-787005D2FA85}" destId="{1186CC94-DC70-4D57-A77D-37EDB4FD06E7}" srcOrd="0" destOrd="0" presId="urn:microsoft.com/office/officeart/2005/8/layout/default"/>
    <dgm:cxn modelId="{2D9D705A-B4E9-4303-99D9-DDD70EDC56F1}" type="presOf" srcId="{A6AE4F78-536A-4EFD-8FEF-3AB9BE847C3E}" destId="{26173910-6CAB-4A25-AC9D-B4857C42D832}" srcOrd="0" destOrd="0" presId="urn:microsoft.com/office/officeart/2005/8/layout/default"/>
    <dgm:cxn modelId="{D0724997-6C8C-4F9C-8E79-36788D89F7C9}" type="presOf" srcId="{01DAB278-5C8C-4E71-8FFB-19B6D16E0324}" destId="{C74EC330-05F3-47AC-A5BF-0DC71ACE6964}" srcOrd="0" destOrd="0" presId="urn:microsoft.com/office/officeart/2005/8/layout/default"/>
    <dgm:cxn modelId="{D964ECAD-E124-43D3-A979-F43A1EDFA96C}" srcId="{34E93DDE-D099-4CA2-863C-7319E600DBE4}" destId="{E1413EAF-C3C0-4A6E-9039-2BB01ED50B55}" srcOrd="4" destOrd="0" parTransId="{C8412A62-C25C-476B-A021-5AA71FFD2AC3}" sibTransId="{31189D48-8CF0-4852-8D46-275C351BC8C3}"/>
    <dgm:cxn modelId="{6BB929B3-2ADD-426E-AD3B-3EF2BB1DAE2C}" type="presOf" srcId="{56328013-0983-4355-B5E7-5999E5FA6DA7}" destId="{3BA32929-EE9C-4E0C-85E5-8B6344E85F5D}" srcOrd="0" destOrd="0" presId="urn:microsoft.com/office/officeart/2005/8/layout/default"/>
    <dgm:cxn modelId="{1D61D9E0-5ACA-4A76-BBA1-5AA1B44E6052}" type="presOf" srcId="{E1413EAF-C3C0-4A6E-9039-2BB01ED50B55}" destId="{EEABEB6C-F727-47C6-9ED2-69321E699B00}" srcOrd="0" destOrd="0" presId="urn:microsoft.com/office/officeart/2005/8/layout/default"/>
    <dgm:cxn modelId="{CF04330F-5486-4138-8BD9-F43787E97ABA}" type="presParOf" srcId="{84BBAD3E-47E3-429D-AF91-8056E7C916A7}" destId="{5DBDC61F-9554-4F83-A359-6FE8F2984F77}" srcOrd="0" destOrd="0" presId="urn:microsoft.com/office/officeart/2005/8/layout/default"/>
    <dgm:cxn modelId="{4CD89232-3CB4-4623-A067-FE4E42B3AE88}" type="presParOf" srcId="{84BBAD3E-47E3-429D-AF91-8056E7C916A7}" destId="{8434AF5F-A31D-4FF4-8F5A-458E6D8F3588}" srcOrd="1" destOrd="0" presId="urn:microsoft.com/office/officeart/2005/8/layout/default"/>
    <dgm:cxn modelId="{11D0F94F-D8C8-4D3D-B472-64AE9816477C}" type="presParOf" srcId="{84BBAD3E-47E3-429D-AF91-8056E7C916A7}" destId="{26173910-6CAB-4A25-AC9D-B4857C42D832}" srcOrd="2" destOrd="0" presId="urn:microsoft.com/office/officeart/2005/8/layout/default"/>
    <dgm:cxn modelId="{EE11546A-C5A8-4DED-9603-C76D1A296339}" type="presParOf" srcId="{84BBAD3E-47E3-429D-AF91-8056E7C916A7}" destId="{F9E7C850-122C-494B-B459-774295305840}" srcOrd="3" destOrd="0" presId="urn:microsoft.com/office/officeart/2005/8/layout/default"/>
    <dgm:cxn modelId="{62EDEA7D-6D72-47FA-B3E4-53EFE2901726}" type="presParOf" srcId="{84BBAD3E-47E3-429D-AF91-8056E7C916A7}" destId="{D3EB88B9-0AA2-4E01-A4D0-65EDC49182AA}" srcOrd="4" destOrd="0" presId="urn:microsoft.com/office/officeart/2005/8/layout/default"/>
    <dgm:cxn modelId="{C0C5F33A-A731-4895-B6FA-82F1A71919A0}" type="presParOf" srcId="{84BBAD3E-47E3-429D-AF91-8056E7C916A7}" destId="{4467A08A-3231-4DFB-B081-541EF5E2182F}" srcOrd="5" destOrd="0" presId="urn:microsoft.com/office/officeart/2005/8/layout/default"/>
    <dgm:cxn modelId="{C6003F4C-77E1-4FBA-8758-E712D16FCDF3}" type="presParOf" srcId="{84BBAD3E-47E3-429D-AF91-8056E7C916A7}" destId="{3BA32929-EE9C-4E0C-85E5-8B6344E85F5D}" srcOrd="6" destOrd="0" presId="urn:microsoft.com/office/officeart/2005/8/layout/default"/>
    <dgm:cxn modelId="{16847C9B-4289-437B-8CE6-41E02F0446DE}" type="presParOf" srcId="{84BBAD3E-47E3-429D-AF91-8056E7C916A7}" destId="{F2A8E036-9CE7-4747-A060-62F0FFDE8BCC}" srcOrd="7" destOrd="0" presId="urn:microsoft.com/office/officeart/2005/8/layout/default"/>
    <dgm:cxn modelId="{93C5063A-98C7-4EEC-A34B-04E64E0D3BEF}" type="presParOf" srcId="{84BBAD3E-47E3-429D-AF91-8056E7C916A7}" destId="{EEABEB6C-F727-47C6-9ED2-69321E699B00}" srcOrd="8" destOrd="0" presId="urn:microsoft.com/office/officeart/2005/8/layout/default"/>
    <dgm:cxn modelId="{9AB05F41-67D1-4C03-839D-08D94AD7CC29}" type="presParOf" srcId="{84BBAD3E-47E3-429D-AF91-8056E7C916A7}" destId="{7740FB65-038F-4D0E-90E1-89CE3209C342}" srcOrd="9" destOrd="0" presId="urn:microsoft.com/office/officeart/2005/8/layout/default"/>
    <dgm:cxn modelId="{0EE71300-590F-4184-9265-4266996BC91C}" type="presParOf" srcId="{84BBAD3E-47E3-429D-AF91-8056E7C916A7}" destId="{EFEE37CB-8353-4BE7-B437-3CC87860D94D}" srcOrd="10" destOrd="0" presId="urn:microsoft.com/office/officeart/2005/8/layout/default"/>
    <dgm:cxn modelId="{0FAF9612-C1C9-466C-B9CC-17A11B27E4FE}" type="presParOf" srcId="{84BBAD3E-47E3-429D-AF91-8056E7C916A7}" destId="{57663CE2-3598-4E82-BA9D-797927CC331F}" srcOrd="11" destOrd="0" presId="urn:microsoft.com/office/officeart/2005/8/layout/default"/>
    <dgm:cxn modelId="{B727CAF4-D681-4050-8C36-28B2F6E9464C}" type="presParOf" srcId="{84BBAD3E-47E3-429D-AF91-8056E7C916A7}" destId="{1186CC94-DC70-4D57-A77D-37EDB4FD06E7}" srcOrd="12" destOrd="0" presId="urn:microsoft.com/office/officeart/2005/8/layout/default"/>
    <dgm:cxn modelId="{C857DDA7-6FF6-4569-A549-58E80F5104B7}" type="presParOf" srcId="{84BBAD3E-47E3-429D-AF91-8056E7C916A7}" destId="{9A64EB8B-CE9D-46B9-898F-A74A7D3C79C4}" srcOrd="13" destOrd="0" presId="urn:microsoft.com/office/officeart/2005/8/layout/default"/>
    <dgm:cxn modelId="{EE9ECECC-F667-4E37-B4C2-8A6B26EFF03F}" type="presParOf" srcId="{84BBAD3E-47E3-429D-AF91-8056E7C916A7}" destId="{8DF07D46-6FCE-4D78-BE30-6F59EF76CF27}" srcOrd="14" destOrd="0" presId="urn:microsoft.com/office/officeart/2005/8/layout/default"/>
    <dgm:cxn modelId="{39B4A5C4-3B57-4CB3-8F42-C7523920FC0F}" type="presParOf" srcId="{84BBAD3E-47E3-429D-AF91-8056E7C916A7}" destId="{37E690A2-A32D-4DD3-8C44-F357422629CB}" srcOrd="15" destOrd="0" presId="urn:microsoft.com/office/officeart/2005/8/layout/default"/>
    <dgm:cxn modelId="{295B89A2-EC66-4900-97BA-9DE3AE9BB59D}" type="presParOf" srcId="{84BBAD3E-47E3-429D-AF91-8056E7C916A7}" destId="{C74EC330-05F3-47AC-A5BF-0DC71ACE6964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DC61F-9554-4F83-A359-6FE8F2984F77}">
      <dsp:nvSpPr>
        <dsp:cNvPr id="0" name=""/>
        <dsp:cNvSpPr/>
      </dsp:nvSpPr>
      <dsp:spPr>
        <a:xfrm>
          <a:off x="565611" y="216"/>
          <a:ext cx="2833037" cy="16998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dirty="0">
              <a:latin typeface="Tw Cen MT" panose="020B0602020104020603" pitchFamily="34" charset="0"/>
            </a:rPr>
            <a:t>F# is open, cross-platform, neutral, independent</a:t>
          </a:r>
        </a:p>
      </dsp:txBody>
      <dsp:txXfrm>
        <a:off x="565611" y="216"/>
        <a:ext cx="2833037" cy="1699822"/>
      </dsp:txXfrm>
    </dsp:sp>
    <dsp:sp modelId="{26173910-6CAB-4A25-AC9D-B4857C42D832}">
      <dsp:nvSpPr>
        <dsp:cNvPr id="0" name=""/>
        <dsp:cNvSpPr/>
      </dsp:nvSpPr>
      <dsp:spPr>
        <a:xfrm>
          <a:off x="3681953" y="216"/>
          <a:ext cx="2833037" cy="1699822"/>
        </a:xfrm>
        <a:prstGeom prst="rect">
          <a:avLst/>
        </a:prstGeom>
        <a:solidFill>
          <a:schemeClr val="accent3">
            <a:hueOff val="1406283"/>
            <a:satOff val="-2110"/>
            <a:lumOff val="-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baseline="0" dirty="0">
              <a:latin typeface="Tw Cen MT" panose="020B0602020104020603" pitchFamily="34" charset="0"/>
            </a:rPr>
            <a:t>All F# language and tooling is accepting contributions</a:t>
          </a:r>
          <a:endParaRPr lang="en-GB" sz="2700" b="0" u="none" kern="1200" dirty="0">
            <a:latin typeface="Tw Cen MT" panose="020B0602020104020603" pitchFamily="34" charset="0"/>
          </a:endParaRPr>
        </a:p>
      </dsp:txBody>
      <dsp:txXfrm>
        <a:off x="3681953" y="216"/>
        <a:ext cx="2833037" cy="1699822"/>
      </dsp:txXfrm>
    </dsp:sp>
    <dsp:sp modelId="{D3EB88B9-0AA2-4E01-A4D0-65EDC49182AA}">
      <dsp:nvSpPr>
        <dsp:cNvPr id="0" name=""/>
        <dsp:cNvSpPr/>
      </dsp:nvSpPr>
      <dsp:spPr>
        <a:xfrm>
          <a:off x="6798295" y="216"/>
          <a:ext cx="2833037" cy="1699822"/>
        </a:xfrm>
        <a:prstGeom prst="rect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The F# community is self-empowered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baseline="0" dirty="0">
              <a:latin typeface="Tw Cen MT" panose="020B0602020104020603" pitchFamily="34" charset="0"/>
            </a:rPr>
            <a:t>fsharp.org</a:t>
          </a:r>
          <a:endParaRPr lang="en-GB" sz="2700" b="0" u="none" kern="1200" dirty="0">
            <a:latin typeface="Tw Cen MT" panose="020B0602020104020603" pitchFamily="34" charset="0"/>
          </a:endParaRPr>
        </a:p>
      </dsp:txBody>
      <dsp:txXfrm>
        <a:off x="6798295" y="216"/>
        <a:ext cx="2833037" cy="1699822"/>
      </dsp:txXfrm>
    </dsp:sp>
    <dsp:sp modelId="{3BA32929-EE9C-4E0C-85E5-8B6344E85F5D}">
      <dsp:nvSpPr>
        <dsp:cNvPr id="0" name=""/>
        <dsp:cNvSpPr/>
      </dsp:nvSpPr>
      <dsp:spPr>
        <a:xfrm>
          <a:off x="565611" y="1983343"/>
          <a:ext cx="2833037" cy="1699822"/>
        </a:xfrm>
        <a:prstGeom prst="rect">
          <a:avLst/>
        </a:prstGeom>
        <a:solidFill>
          <a:schemeClr val="accent3">
            <a:hueOff val="4218849"/>
            <a:satOff val="-6330"/>
            <a:lumOff val="-10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baseline="0" dirty="0">
              <a:latin typeface="Tw Cen MT" panose="020B0602020104020603" pitchFamily="34" charset="0"/>
            </a:rPr>
            <a:t>Xamarin tools for Android, iOS, macOS etc.</a:t>
          </a:r>
          <a:endParaRPr lang="en-GB" sz="2700" b="0" u="none" kern="1200" dirty="0">
            <a:latin typeface="Tw Cen MT" panose="020B0602020104020603" pitchFamily="34" charset="0"/>
          </a:endParaRPr>
        </a:p>
      </dsp:txBody>
      <dsp:txXfrm>
        <a:off x="565611" y="1983343"/>
        <a:ext cx="2833037" cy="1699822"/>
      </dsp:txXfrm>
    </dsp:sp>
    <dsp:sp modelId="{EEABEB6C-F727-47C6-9ED2-69321E699B00}">
      <dsp:nvSpPr>
        <dsp:cNvPr id="0" name=""/>
        <dsp:cNvSpPr/>
      </dsp:nvSpPr>
      <dsp:spPr>
        <a:xfrm>
          <a:off x="3681953" y="1983343"/>
          <a:ext cx="2833037" cy="1699822"/>
        </a:xfrm>
        <a:prstGeom prst="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dirty="0" err="1">
              <a:latin typeface="Tw Cen MT" panose="020B0602020104020603" pitchFamily="34" charset="0"/>
            </a:rPr>
            <a:t>VSCode</a:t>
          </a:r>
          <a:r>
            <a:rPr lang="en-GB" sz="2700" b="0" kern="1200" dirty="0">
              <a:latin typeface="Tw Cen MT" panose="020B0602020104020603" pitchFamily="34" charset="0"/>
            </a:rPr>
            <a:t>, VS for Windows, Mac</a:t>
          </a:r>
        </a:p>
      </dsp:txBody>
      <dsp:txXfrm>
        <a:off x="3681953" y="1983343"/>
        <a:ext cx="2833037" cy="1699822"/>
      </dsp:txXfrm>
    </dsp:sp>
    <dsp:sp modelId="{EFEE37CB-8353-4BE7-B437-3CC87860D94D}">
      <dsp:nvSpPr>
        <dsp:cNvPr id="0" name=""/>
        <dsp:cNvSpPr/>
      </dsp:nvSpPr>
      <dsp:spPr>
        <a:xfrm>
          <a:off x="6798295" y="1983343"/>
          <a:ext cx="2833037" cy="1699822"/>
        </a:xfrm>
        <a:prstGeom prst="rect">
          <a:avLst/>
        </a:prstGeom>
        <a:solidFill>
          <a:schemeClr val="accent3">
            <a:hueOff val="7031415"/>
            <a:satOff val="-10550"/>
            <a:lumOff val="-17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dirty="0">
              <a:latin typeface="Tw Cen MT" panose="020B0602020104020603" pitchFamily="34" charset="0"/>
            </a:rPr>
            <a:t>.NET Core for Linux/OSX</a:t>
          </a:r>
        </a:p>
      </dsp:txBody>
      <dsp:txXfrm>
        <a:off x="6798295" y="1983343"/>
        <a:ext cx="2833037" cy="1699822"/>
      </dsp:txXfrm>
    </dsp:sp>
    <dsp:sp modelId="{1186CC94-DC70-4D57-A77D-37EDB4FD06E7}">
      <dsp:nvSpPr>
        <dsp:cNvPr id="0" name=""/>
        <dsp:cNvSpPr/>
      </dsp:nvSpPr>
      <dsp:spPr>
        <a:xfrm>
          <a:off x="565611" y="3966469"/>
          <a:ext cx="2833037" cy="1699822"/>
        </a:xfrm>
        <a:prstGeom prst="rect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The F# Compiler Service powers other tools</a:t>
          </a:r>
          <a:endParaRPr lang="en-GB" sz="2700" b="0" kern="1200" dirty="0">
            <a:latin typeface="Tw Cen MT" panose="020B0602020104020603" pitchFamily="34" charset="0"/>
          </a:endParaRPr>
        </a:p>
      </dsp:txBody>
      <dsp:txXfrm>
        <a:off x="565611" y="3966469"/>
        <a:ext cx="2833037" cy="1699822"/>
      </dsp:txXfrm>
    </dsp:sp>
    <dsp:sp modelId="{8DF07D46-6FCE-4D78-BE30-6F59EF76CF27}">
      <dsp:nvSpPr>
        <dsp:cNvPr id="0" name=""/>
        <dsp:cNvSpPr/>
      </dsp:nvSpPr>
      <dsp:spPr>
        <a:xfrm>
          <a:off x="3681953" y="3966469"/>
          <a:ext cx="2833037" cy="1699822"/>
        </a:xfrm>
        <a:prstGeom prst="rect">
          <a:avLst/>
        </a:prstGeom>
        <a:solidFill>
          <a:schemeClr val="accent3">
            <a:hueOff val="9843981"/>
            <a:satOff val="-14770"/>
            <a:lumOff val="-2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Fable for F#-to-</a:t>
          </a:r>
          <a:r>
            <a:rPr lang="en-GB" sz="2700" b="0" kern="1200" baseline="0" dirty="0" err="1">
              <a:latin typeface="Tw Cen MT" panose="020B0602020104020603" pitchFamily="34" charset="0"/>
            </a:rPr>
            <a:t>Javascript</a:t>
          </a:r>
          <a:endParaRPr lang="en-GB" sz="2700" b="0" kern="1200" baseline="0" dirty="0">
            <a:latin typeface="Tw Cen MT" panose="020B0602020104020603" pitchFamily="34" charset="0"/>
          </a:endParaRP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SAFE for F# </a:t>
          </a:r>
          <a:r>
            <a:rPr lang="en-GB" sz="2700" b="0" kern="1200" baseline="0" dirty="0" err="1">
              <a:latin typeface="Tw Cen MT" panose="020B0602020104020603" pitchFamily="34" charset="0"/>
            </a:rPr>
            <a:t>fullstack</a:t>
          </a:r>
          <a:endParaRPr lang="en-GB" sz="2700" b="0" kern="1200" baseline="0" dirty="0">
            <a:latin typeface="Tw Cen MT" panose="020B0602020104020603" pitchFamily="34" charset="0"/>
          </a:endParaRPr>
        </a:p>
      </dsp:txBody>
      <dsp:txXfrm>
        <a:off x="3681953" y="3966469"/>
        <a:ext cx="2833037" cy="1699822"/>
      </dsp:txXfrm>
    </dsp:sp>
    <dsp:sp modelId="{C74EC330-05F3-47AC-A5BF-0DC71ACE6964}">
      <dsp:nvSpPr>
        <dsp:cNvPr id="0" name=""/>
        <dsp:cNvSpPr/>
      </dsp:nvSpPr>
      <dsp:spPr>
        <a:xfrm>
          <a:off x="6798295" y="3966469"/>
          <a:ext cx="2833037" cy="1699822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dirty="0">
              <a:latin typeface="Tw Cen MT" panose="020B0602020104020603" pitchFamily="34" charset="0"/>
            </a:rPr>
            <a:t>F# 4.7 now complete!</a:t>
          </a:r>
          <a:endParaRPr lang="en-GB" sz="2700" b="0" kern="1200" dirty="0">
            <a:latin typeface="Tw Cen MT" panose="020B0602020104020603" pitchFamily="34" charset="0"/>
          </a:endParaRPr>
        </a:p>
      </dsp:txBody>
      <dsp:txXfrm>
        <a:off x="6798295" y="3966469"/>
        <a:ext cx="2833037" cy="1699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21F31-D110-4190-8B9C-DBD94D4A77CB}" type="datetimeFigureOut">
              <a:rPr lang="en-GB" smtClean="0"/>
              <a:t>15/10/2019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0298C-C937-49E4-A344-41CA42F462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4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85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22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79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5082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923872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47811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9913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2217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3586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072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18226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93" y="177421"/>
            <a:ext cx="10890913" cy="655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68836" y="6373504"/>
            <a:ext cx="372892" cy="415916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13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75446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5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3" y="1447816"/>
            <a:ext cx="10245218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5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499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555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10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65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21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76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31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87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42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06662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8" y="1950827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799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043647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8" cy="7477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7"/>
            <a:ext cx="11151918" cy="24354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71413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2"/>
            <a:ext cx="11151918" cy="2435487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2839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2577032"/>
          </a:xfrm>
        </p:spPr>
        <p:txBody>
          <a:bodyPr/>
          <a:lstStyle>
            <a:lvl1pPr marL="412944" indent="-412944">
              <a:lnSpc>
                <a:spcPct val="90000"/>
              </a:lnSpc>
              <a:defRPr sz="3499"/>
            </a:lvl1pPr>
            <a:lvl2pPr marL="817858" indent="-395274">
              <a:lnSpc>
                <a:spcPct val="90000"/>
              </a:lnSpc>
              <a:defRPr sz="2899"/>
            </a:lvl2pPr>
            <a:lvl3pPr marL="1158498" indent="-350280">
              <a:lnSpc>
                <a:spcPct val="90000"/>
              </a:lnSpc>
              <a:defRPr sz="2400"/>
            </a:lvl3pPr>
            <a:lvl4pPr marL="1491106" indent="-332607">
              <a:lnSpc>
                <a:spcPct val="90000"/>
              </a:lnSpc>
              <a:defRPr sz="2100"/>
            </a:lvl4pPr>
            <a:lvl5pPr marL="1841387" indent="-340640">
              <a:lnSpc>
                <a:spcPct val="90000"/>
              </a:lnSpc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4" y="1447804"/>
            <a:ext cx="5487829" cy="2577032"/>
          </a:xfrm>
        </p:spPr>
        <p:txBody>
          <a:bodyPr/>
          <a:lstStyle>
            <a:lvl1pPr marL="422588" indent="-422588">
              <a:lnSpc>
                <a:spcPct val="90000"/>
              </a:lnSpc>
              <a:defRPr sz="3499"/>
            </a:lvl1pPr>
            <a:lvl2pPr marL="817858" indent="-412944">
              <a:lnSpc>
                <a:spcPct val="90000"/>
              </a:lnSpc>
              <a:defRPr sz="2899"/>
            </a:lvl2pPr>
            <a:lvl3pPr marL="1168139" indent="-367955">
              <a:lnSpc>
                <a:spcPct val="90000"/>
              </a:lnSpc>
              <a:defRPr sz="2400"/>
            </a:lvl3pPr>
            <a:lvl4pPr marL="1491106" indent="-322965">
              <a:lnSpc>
                <a:spcPct val="90000"/>
              </a:lnSpc>
              <a:defRPr sz="2100"/>
            </a:lvl4pPr>
            <a:lvl5pPr marL="1841387" indent="-332607">
              <a:lnSpc>
                <a:spcPct val="90000"/>
              </a:lnSpc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393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342409"/>
            <a:ext cx="5487829" cy="415402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999" b="1"/>
            </a:lvl1pPr>
            <a:lvl2pPr marL="555308" indent="0">
              <a:buNone/>
              <a:defRPr sz="2400" b="1"/>
            </a:lvl2pPr>
            <a:lvl3pPr marL="1110619" indent="0">
              <a:buNone/>
              <a:defRPr sz="2100" b="1"/>
            </a:lvl3pPr>
            <a:lvl4pPr marL="1665926" indent="0">
              <a:buNone/>
              <a:defRPr sz="1900" b="1"/>
            </a:lvl4pPr>
            <a:lvl5pPr marL="2221232" indent="0">
              <a:buNone/>
              <a:defRPr sz="1900" b="1"/>
            </a:lvl5pPr>
            <a:lvl6pPr marL="2776545" indent="0">
              <a:buNone/>
              <a:defRPr sz="1900" b="1"/>
            </a:lvl6pPr>
            <a:lvl7pPr marL="3331848" indent="0">
              <a:buNone/>
              <a:defRPr sz="1900" b="1"/>
            </a:lvl7pPr>
            <a:lvl8pPr marL="3887157" indent="0">
              <a:buNone/>
              <a:defRPr sz="1900" b="1"/>
            </a:lvl8pPr>
            <a:lvl9pPr marL="4442464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2"/>
            <a:ext cx="5486400" cy="1873925"/>
          </a:xfrm>
        </p:spPr>
        <p:txBody>
          <a:bodyPr/>
          <a:lstStyle>
            <a:lvl1pPr marL="342250" indent="-342250">
              <a:defRPr sz="2899"/>
            </a:lvl1pPr>
            <a:lvl2pPr marL="682887" indent="-322965">
              <a:defRPr sz="2400"/>
            </a:lvl2pPr>
            <a:lvl3pPr marL="988177" indent="-295651">
              <a:defRPr sz="2100"/>
            </a:lvl3pPr>
            <a:lvl4pPr marL="1275794" indent="-277977">
              <a:defRPr sz="2100"/>
            </a:lvl4pPr>
            <a:lvl5pPr marL="1553775" indent="-250660">
              <a:defRPr sz="21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4" y="1342409"/>
            <a:ext cx="5487829" cy="415402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999" b="1"/>
            </a:lvl1pPr>
            <a:lvl2pPr marL="555308" indent="0">
              <a:buNone/>
              <a:defRPr sz="2400" b="1"/>
            </a:lvl2pPr>
            <a:lvl3pPr marL="1110619" indent="0">
              <a:buNone/>
              <a:defRPr sz="2100" b="1"/>
            </a:lvl3pPr>
            <a:lvl4pPr marL="1665926" indent="0">
              <a:buNone/>
              <a:defRPr sz="1900" b="1"/>
            </a:lvl4pPr>
            <a:lvl5pPr marL="2221232" indent="0">
              <a:buNone/>
              <a:defRPr sz="1900" b="1"/>
            </a:lvl5pPr>
            <a:lvl6pPr marL="2776545" indent="0">
              <a:buNone/>
              <a:defRPr sz="1900" b="1"/>
            </a:lvl6pPr>
            <a:lvl7pPr marL="3331848" indent="0">
              <a:buNone/>
              <a:defRPr sz="1900" b="1"/>
            </a:lvl7pPr>
            <a:lvl8pPr marL="3887157" indent="0">
              <a:buNone/>
              <a:defRPr sz="1900" b="1"/>
            </a:lvl8pPr>
            <a:lvl9pPr marL="4442464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4" y="2133612"/>
            <a:ext cx="5487829" cy="1873925"/>
          </a:xfrm>
        </p:spPr>
        <p:txBody>
          <a:bodyPr/>
          <a:lstStyle>
            <a:lvl1pPr marL="359922" indent="-359922">
              <a:defRPr sz="2899"/>
            </a:lvl1pPr>
            <a:lvl2pPr marL="692528" indent="-332607">
              <a:defRPr sz="2400"/>
            </a:lvl2pPr>
            <a:lvl3pPr marL="997821" indent="-297259">
              <a:defRPr sz="2100"/>
            </a:lvl3pPr>
            <a:lvl4pPr marL="1275794" indent="-287617">
              <a:defRPr sz="2100"/>
            </a:lvl4pPr>
            <a:lvl5pPr marL="1553775" indent="-268331">
              <a:defRPr sz="21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14432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2722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29145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5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7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3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9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9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3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2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2268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1" r:id="rId9"/>
    <p:sldLayoutId id="2147484082" r:id="rId10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Tw Cen MT" panose="020B0602020104020603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8" cy="7477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07"/>
            <a:ext cx="11151916" cy="243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611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2" r:id="rId8"/>
  </p:sldLayoutIdLst>
  <p:transition>
    <p:fade/>
  </p:transition>
  <p:txStyles>
    <p:titleStyle>
      <a:lvl1pPr algn="l" defTabSz="1110619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21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Segoe Light" charset="0"/>
          <a:ea typeface="+mn-ea"/>
          <a:cs typeface="Arial" charset="0"/>
        </a:defRPr>
      </a:lvl1pPr>
    </p:titleStyle>
    <p:bodyStyle>
      <a:lvl1pPr marL="559187" indent="-559187" algn="l" defTabSz="1110619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0"/>
        </a:buBlip>
        <a:defRPr sz="3899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Segoe Light" charset="0"/>
          <a:ea typeface="+mn-ea"/>
          <a:cs typeface="+mn-cs"/>
        </a:defRPr>
      </a:lvl1pPr>
      <a:lvl2pPr marL="1039316" indent="-480129" algn="l" defTabSz="1110619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1"/>
        </a:buBlip>
        <a:defRPr sz="3499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Segoe Light" charset="0"/>
          <a:ea typeface="+mn-ea"/>
          <a:cs typeface="+mn-cs"/>
        </a:defRPr>
      </a:lvl2pPr>
      <a:lvl3pPr marL="1529087" indent="-489769" algn="l" defTabSz="1110619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1"/>
        </a:buBlip>
        <a:defRPr sz="2899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Segoe Light" charset="0"/>
          <a:ea typeface="+mn-ea"/>
          <a:cs typeface="+mn-cs"/>
        </a:defRPr>
      </a:lvl3pPr>
      <a:lvl4pPr marL="1949442" indent="-420353" algn="l" defTabSz="1110619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1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Segoe Light" charset="0"/>
          <a:ea typeface="+mn-ea"/>
          <a:cs typeface="+mn-cs"/>
        </a:defRPr>
      </a:lvl4pPr>
      <a:lvl5pPr marL="2358226" indent="-408785" algn="l" defTabSz="1110619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1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Segoe Light" charset="0"/>
          <a:ea typeface="+mn-ea"/>
          <a:cs typeface="+mn-cs"/>
        </a:defRPr>
      </a:lvl5pPr>
      <a:lvl6pPr marL="3054194" indent="-277652" algn="l" defTabSz="111061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09505" indent="-277652" algn="l" defTabSz="111061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64811" indent="-277652" algn="l" defTabSz="111061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20119" indent="-277652" algn="l" defTabSz="111061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06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5308" algn="l" defTabSz="11106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10619" algn="l" defTabSz="11106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65926" algn="l" defTabSz="11106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221232" algn="l" defTabSz="11106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76545" algn="l" defTabSz="11106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331848" algn="l" defTabSz="11106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87157" algn="l" defTabSz="11106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442464" algn="l" defTabSz="11106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fsharp.org/history/index.html" TargetMode="Externa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images.google.com/url?sa=i&amp;rct=j&amp;q=pope+smoke&amp;source=images&amp;cd=&amp;cad=rja&amp;docid=6-AAhvanqEu0iM&amp;tbnid=vSew0fDk85gPiM:&amp;ved=0CAUQjRw&amp;url=http://www.ynaija.com/white-smoke-we-have-a-new-pope-its-cardinal-bergoglio-of-argentina-photos/&amp;ei=7BdCUc3vE62U0QXV34DACA&amp;bvm=bv.43287494,d.d2k&amp;psig=AFQjCNFvvEcRjWQUGBtxzd6LwqXhWIOAHA&amp;ust=1363372320578294" TargetMode="Externa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hyperlink" Target="http://images.google.com/url?sa=i&amp;rct=j&amp;q=microsoft&amp;source=images&amp;cd=&amp;cad=rja&amp;docid=qBCij5Dbrns1PM&amp;tbnid=LGVDAX2mHMcPBM:&amp;ved=0CAUQjRw&amp;url=http://marscommons.marsdd.com/events/microsoft-info-session-free-pizza-lunch/&amp;ei=JQxCUafpDIW2hAeksYCgBg&amp;bvm=bv.43287494,d.ZG4&amp;psig=AFQjCNGw-qGJCKtlYYpPvaG2UtiWAA_WFg&amp;ust=1363369375285105" TargetMode="Externa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image" Target="../media/image11.png"/><Relationship Id="rId16" Type="http://schemas.openxmlformats.org/officeDocument/2006/relationships/hyperlink" Target="http://mathnetnumerics.codeplex.com/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hyperlink" Target="http://images.google.com/url?sa=i&amp;rct=j&amp;q=microsoft+research&amp;source=images&amp;cd=&amp;cad=rja&amp;docid=zUf-Bq4HQdjdnM&amp;tbnid=3fV1gpsiD3A9JM:&amp;ved=0CAUQjRw&amp;url=http://en.wikipedia.org/wiki/File:Microsoft_Research_logo.jpg&amp;ei=gAxCUbfEJKSW0QXtpoHoBg&amp;bvm=bv.43287494,d.ZG4&amp;psig=AFQjCNELZ1yjzRys-wpg3ksEA0ut7pygxQ&amp;ust=1363369468860366" TargetMode="External"/><Relationship Id="rId15" Type="http://schemas.openxmlformats.org/officeDocument/2006/relationships/image" Target="../media/image22.png"/><Relationship Id="rId10" Type="http://schemas.openxmlformats.org/officeDocument/2006/relationships/image" Target="../media/image17.gif"/><Relationship Id="rId4" Type="http://schemas.openxmlformats.org/officeDocument/2006/relationships/image" Target="../media/image12.jpeg"/><Relationship Id="rId9" Type="http://schemas.openxmlformats.org/officeDocument/2006/relationships/image" Target="../media/image16.jpe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fsharp/fslang-suggestions" TargetMode="External"/><Relationship Id="rId2" Type="http://schemas.openxmlformats.org/officeDocument/2006/relationships/hyperlink" Target="http://github.com/fsharp/fslang-design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png"/><Relationship Id="rId4" Type="http://schemas.openxmlformats.org/officeDocument/2006/relationships/hyperlink" Target="http://github.com/dotnet/fshar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foundation.fsharp.org/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fsprojects.github.io/" TargetMode="Externa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0" TargetMode="Externa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1" TargetMode="Externa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5" TargetMode="Externa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5" TargetMode="Externa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fsharp.org/testimonials" TargetMode="Externa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imontcousins.azurewebsites.net/does-the-language-you-use-make-a-difference-revisited/" TargetMode="External"/><Relationship Id="rId2" Type="http://schemas.openxmlformats.org/officeDocument/2006/relationships/hyperlink" Target="http://www2.nationalgrid.com/uk/services/balancing-services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core/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1F1AC-25EE-4E43-9585-3DF2B7C33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GB" dirty="0">
                <a:latin typeface="Gill Sans MT" panose="020B0502020104020203" pitchFamily="34" charset="0"/>
                <a:cs typeface="Segoe UI Light" panose="020B0502040204020203" pitchFamily="34" charset="0"/>
              </a:rPr>
            </a:br>
            <a:br>
              <a:rPr lang="en-GB" dirty="0">
                <a:latin typeface="Gill Sans MT" panose="020B0502020104020203" pitchFamily="34" charset="0"/>
                <a:cs typeface="Segoe UI Light" panose="020B0502040204020203" pitchFamily="34" charset="0"/>
              </a:rPr>
            </a:br>
            <a:r>
              <a:rPr lang="en-GB" dirty="0">
                <a:latin typeface="Gill Sans MT" panose="020B0502020104020203" pitchFamily="34" charset="0"/>
                <a:cs typeface="Segoe UI Light" panose="020B0502040204020203" pitchFamily="34" charset="0"/>
              </a:rPr>
              <a:t>The F# Community – What it is and How it works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50697-C002-4D22-8B34-1F5A7F6468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>
              <a:latin typeface="Gill Sans MT" panose="020B0502020104020203" pitchFamily="34" charset="0"/>
              <a:cs typeface="Segoe UI Light" panose="020B0502040204020203" pitchFamily="34" charset="0"/>
            </a:endParaRPr>
          </a:p>
          <a:p>
            <a:endParaRPr lang="en-GB" dirty="0">
              <a:latin typeface="Gill Sans MT" panose="020B05020201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Gill Sans MT" panose="020B0502020104020203" pitchFamily="34" charset="0"/>
                <a:cs typeface="Segoe UI Light" panose="020B0502040204020203" pitchFamily="34" charset="0"/>
              </a:rPr>
              <a:t>@dsyme, researcher at </a:t>
            </a:r>
            <a:r>
              <a:rPr lang="en-GB" dirty="0" err="1">
                <a:latin typeface="Gill Sans MT" panose="020B0502020104020203" pitchFamily="34" charset="0"/>
                <a:cs typeface="Segoe UI Light" panose="020B0502040204020203" pitchFamily="34" charset="0"/>
              </a:rPr>
              <a:t>microsoft</a:t>
            </a:r>
            <a:r>
              <a:rPr lang="en-GB" dirty="0">
                <a:latin typeface="Gill Sans MT" panose="020B0502020104020203" pitchFamily="34" charset="0"/>
                <a:cs typeface="Segoe UI Light" panose="020B0502040204020203" pitchFamily="34" charset="0"/>
              </a:rPr>
              <a:t>, </a:t>
            </a:r>
            <a:r>
              <a:rPr lang="en-GB" dirty="0" err="1">
                <a:latin typeface="Gill Sans MT" panose="020B0502020104020203" pitchFamily="34" charset="0"/>
                <a:cs typeface="Segoe UI Light" panose="020B0502040204020203" pitchFamily="34" charset="0"/>
              </a:rPr>
              <a:t>f#</a:t>
            </a:r>
            <a:r>
              <a:rPr lang="en-GB" dirty="0">
                <a:latin typeface="Gill Sans MT" panose="020B0502020104020203" pitchFamily="34" charset="0"/>
                <a:cs typeface="Segoe UI Light" panose="020B0502040204020203" pitchFamily="34" charset="0"/>
              </a:rPr>
              <a:t> community contributor</a:t>
            </a:r>
          </a:p>
        </p:txBody>
      </p:sp>
      <p:pic>
        <p:nvPicPr>
          <p:cNvPr id="5" name="Picture 2" descr="F# Logo">
            <a:extLst>
              <a:ext uri="{FF2B5EF4-FFF2-40B4-BE49-F238E27FC236}">
                <a16:creationId xmlns:a16="http://schemas.microsoft.com/office/drawing/2014/main" id="{61E13DB4-A954-4EA5-8090-44C3235F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08" y="298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27671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2659190"/>
          </a:xfrm>
        </p:spPr>
        <p:txBody>
          <a:bodyPr/>
          <a:lstStyle/>
          <a:p>
            <a:r>
              <a:rPr lang="en-GB" sz="4800" dirty="0">
                <a:latin typeface="Gill Sans MT" panose="020B0502020104020203" pitchFamily="34" charset="0"/>
              </a:rPr>
              <a:t>But how did we get here?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4800" dirty="0">
                <a:latin typeface="Gill Sans MT" panose="020B0502020104020203" pitchFamily="34" charset="0"/>
              </a:rPr>
              <a:t>How did the F# community get created and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88589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4353" y="965370"/>
            <a:ext cx="11176000" cy="2769989"/>
          </a:xfrm>
        </p:spPr>
        <p:txBody>
          <a:bodyPr/>
          <a:lstStyle/>
          <a:p>
            <a:br>
              <a:rPr lang="en-GB" sz="4000" dirty="0">
                <a:latin typeface="Gill Sans MT" panose="020B0502020104020203" pitchFamily="34" charset="0"/>
                <a:cs typeface="Segoe UI Light" panose="020B0502040204020203" pitchFamily="34" charset="0"/>
              </a:rPr>
            </a:br>
            <a:br>
              <a:rPr lang="en-GB" sz="4000" dirty="0">
                <a:latin typeface="Gill Sans MT" panose="020B0502020104020203" pitchFamily="34" charset="0"/>
                <a:cs typeface="Segoe UI Light" panose="020B0502040204020203" pitchFamily="34" charset="0"/>
              </a:rPr>
            </a:br>
            <a:r>
              <a:rPr lang="en-GB" sz="4000" dirty="0">
                <a:latin typeface="Gill Sans MT" panose="020B0502020104020203" pitchFamily="34" charset="0"/>
                <a:cs typeface="Segoe UI Light" panose="020B0502040204020203" pitchFamily="34" charset="0"/>
              </a:rPr>
              <a:t>The Early History of F# - HOPL IV (2020)</a:t>
            </a:r>
            <a:br>
              <a:rPr lang="en-GB" sz="4000" dirty="0">
                <a:latin typeface="Gill Sans MT" panose="020B0502020104020203" pitchFamily="34" charset="0"/>
                <a:cs typeface="Segoe UI Light" panose="020B0502040204020203" pitchFamily="34" charset="0"/>
              </a:rPr>
            </a:br>
            <a:br>
              <a:rPr lang="en-GB" sz="4000" dirty="0">
                <a:latin typeface="Gill Sans MT" panose="020B0502020104020203" pitchFamily="34" charset="0"/>
                <a:cs typeface="Segoe UI Light" panose="020B0502040204020203" pitchFamily="34" charset="0"/>
              </a:rPr>
            </a:br>
            <a:r>
              <a:rPr lang="en-GB" sz="4000" dirty="0">
                <a:latin typeface="Gill Sans MT" panose="020B0502020104020203" pitchFamily="34" charset="0"/>
                <a:cs typeface="Segoe UI Light" panose="020B0502040204020203" pitchFamily="34" charset="0"/>
                <a:hlinkClick r:id="rId2"/>
              </a:rPr>
              <a:t>fsharp.org/history</a:t>
            </a:r>
            <a:endParaRPr lang="en-GB" dirty="0">
              <a:latin typeface="Gill Sans MT" panose="020B05020201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83805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790" y="1447770"/>
            <a:ext cx="11176000" cy="4376583"/>
          </a:xfrm>
        </p:spPr>
        <p:txBody>
          <a:bodyPr/>
          <a:lstStyle/>
          <a:p>
            <a:pPr algn="l"/>
            <a:r>
              <a:rPr lang="en-GB" sz="3200" dirty="0">
                <a:latin typeface="Gill Sans MT" panose="020B0502020104020203" pitchFamily="34" charset="0"/>
              </a:rPr>
              <a:t>Technique #1</a:t>
            </a:r>
            <a:br>
              <a:rPr lang="en-GB" sz="32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4800" dirty="0">
                <a:latin typeface="Gill Sans MT" panose="020B0502020104020203" pitchFamily="34" charset="0"/>
              </a:rPr>
              <a:t>The Community at the Centre of the Technology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3200" dirty="0">
                <a:latin typeface="Gill Sans MT" panose="020B0502020104020203" pitchFamily="34" charset="0"/>
              </a:rPr>
              <a:t>The F# Pivot of 2013 - </a:t>
            </a:r>
            <a:r>
              <a:rPr lang="en-GB" sz="2400" dirty="0">
                <a:latin typeface="Gill Sans MT" panose="020B0502020104020203" pitchFamily="34" charset="0"/>
              </a:rPr>
              <a:t>From Proprietary to Open</a:t>
            </a:r>
            <a:r>
              <a:rPr lang="en-GB" sz="4800" dirty="0">
                <a:latin typeface="Gill Sans MT" panose="020B0502020104020203" pitchFamily="34" charset="0"/>
              </a:rPr>
              <a:t> </a:t>
            </a:r>
            <a:br>
              <a:rPr lang="en-GB" sz="4800" dirty="0">
                <a:latin typeface="Gill Sans MT" panose="020B0502020104020203" pitchFamily="34" charset="0"/>
              </a:rPr>
            </a:br>
            <a:endParaRPr lang="en-GB" sz="3200" dirty="0">
              <a:latin typeface="Gill Sans MT" panose="020B0502020104020203" pitchFamily="34" charset="0"/>
            </a:endParaRPr>
          </a:p>
        </p:txBody>
      </p:sp>
      <p:pic>
        <p:nvPicPr>
          <p:cNvPr id="3" name="Picture 2" descr="F# Logo">
            <a:extLst>
              <a:ext uri="{FF2B5EF4-FFF2-40B4-BE49-F238E27FC236}">
                <a16:creationId xmlns:a16="http://schemas.microsoft.com/office/drawing/2014/main" id="{DE021B02-EAA6-454D-A2AC-677BC543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08" y="298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75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ynaija.com/wp-content/uploads/2013/03/20130314-VATICAN-slide-GR0Z-articleLarge-v2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855" y="1528196"/>
            <a:ext cx="5713677" cy="380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Old think…</a:t>
            </a:r>
          </a:p>
        </p:txBody>
      </p:sp>
    </p:spTree>
    <p:extLst>
      <p:ext uri="{BB962C8B-B14F-4D97-AF65-F5344CB8AC3E}">
        <p14:creationId xmlns:p14="http://schemas.microsoft.com/office/powerpoint/2010/main" val="114008289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2"/>
          <p:cNvSpPr/>
          <p:nvPr/>
        </p:nvSpPr>
        <p:spPr bwMode="auto">
          <a:xfrm>
            <a:off x="1723011" y="1105213"/>
            <a:ext cx="7791069" cy="4420851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2" rIns="91404" bIns="45702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813" fontAlgn="base">
              <a:spcBef>
                <a:spcPct val="0"/>
              </a:spcBef>
              <a:spcAft>
                <a:spcPct val="0"/>
              </a:spcAft>
            </a:pPr>
            <a:endParaRPr lang="en-GB" sz="3599" dirty="0">
              <a:solidFill>
                <a:schemeClr val="accent4">
                  <a:lumMod val="50000"/>
                </a:schemeClr>
              </a:solidFill>
              <a:latin typeface="Segoe Light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76" y="2737470"/>
            <a:ext cx="1599734" cy="1108062"/>
          </a:xfrm>
          <a:prstGeom prst="rect">
            <a:avLst/>
          </a:prstGeom>
        </p:spPr>
      </p:pic>
      <p:pic>
        <p:nvPicPr>
          <p:cNvPr id="1030" name="Picture 6" descr="http://marscommons.marsdd.com/wp-content/uploads/MRos-photo-microsoft-orlando-donation-20120823-001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28000" b="30273"/>
          <a:stretch/>
        </p:blipFill>
        <p:spPr bwMode="auto">
          <a:xfrm>
            <a:off x="3633704" y="192860"/>
            <a:ext cx="1188114" cy="55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2408459" y="2038473"/>
            <a:ext cx="1058798" cy="53426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3" idx="2"/>
          </p:cNvCxnSpPr>
          <p:nvPr/>
        </p:nvCxnSpPr>
        <p:spPr>
          <a:xfrm>
            <a:off x="3805920" y="1162495"/>
            <a:ext cx="799419" cy="123895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867967" y="793662"/>
            <a:ext cx="148589" cy="1215506"/>
          </a:xfrm>
          <a:prstGeom prst="straightConnector1">
            <a:avLst/>
          </a:prstGeom>
          <a:ln w="571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32434" y="1715382"/>
            <a:ext cx="1359031" cy="276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F# Language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29157" y="885560"/>
            <a:ext cx="1553527" cy="276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Visual F# Tools</a:t>
            </a:r>
          </a:p>
        </p:txBody>
      </p:sp>
      <p:pic>
        <p:nvPicPr>
          <p:cNvPr id="1032" name="Picture 8" descr="http://upload.wikimedia.org/wikipedia/en/archive/b/b3/20110309193628!Microsoft_Research_logo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9" y="1105213"/>
            <a:ext cx="1314024" cy="49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5010033" y="72162"/>
            <a:ext cx="1877515" cy="5538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Visual Studio, .</a:t>
            </a:r>
          </a:p>
          <a:p>
            <a:pPr algn="ctr"/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.NET, SDKs, Tools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2079726" y="3840787"/>
            <a:ext cx="1746711" cy="85017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21492" y="4352490"/>
            <a:ext cx="1089790" cy="276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fssnip.net</a:t>
            </a:r>
          </a:p>
        </p:txBody>
      </p:sp>
      <p:pic>
        <p:nvPicPr>
          <p:cNvPr id="1034" name="Picture 10" descr="http://fsharp.org/img/sup/quantale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039" y="4265875"/>
            <a:ext cx="1961697" cy="47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fsharp.org/img/sup/mbrac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440" y="6152442"/>
            <a:ext cx="1409374" cy="47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fsharp.org/img/sup/statfactory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182" y="5537203"/>
            <a:ext cx="1856946" cy="47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fsharp.org/img/sup/intelli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096" y="5059446"/>
            <a:ext cx="2380699" cy="46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fsharp.org/img/sup/ffconsultancy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041" y="5617498"/>
            <a:ext cx="2218811" cy="47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446" y="6329519"/>
            <a:ext cx="1702887" cy="52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466967" y="4785043"/>
            <a:ext cx="945424" cy="276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tryfs.org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66967" y="5237253"/>
            <a:ext cx="2906213" cy="276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fsharpforfunandprofit.com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21493" y="3927400"/>
            <a:ext cx="945424" cy="276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tryfs.org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8471510" y="1172565"/>
            <a:ext cx="864336" cy="64967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5052158" y="4521727"/>
            <a:ext cx="273030" cy="1162808"/>
          </a:xfrm>
          <a:prstGeom prst="straightConnector1">
            <a:avLst/>
          </a:prstGeom>
          <a:ln w="571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6214211" y="4499566"/>
            <a:ext cx="335987" cy="1207129"/>
          </a:xfrm>
          <a:prstGeom prst="straightConnector1">
            <a:avLst/>
          </a:prstGeom>
          <a:ln w="571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24" descr="data:image/jpeg;base64,/9j/4AAQSkZJRgABAQAAAQABAAD/2wCEAAkGBggGERUIBxQRExMVGRUYGRcXGRYXFhcbGRkYHRkWFRcaGyYkGBkjIBYXIDIgJikqLjEsGCE9NjE2QSYrLCkBCQoKDgwOGg8PGi0kHx80NS8pLTQyLCwsLCwtNSwsNSksLDQsKSwsKTAvLCwsKSwsLC0sNCksLCwpLCwsLCwsLP/AABEIAMgA4AMBIgACEQEDEQH/xAAcAAEBAAMBAQEBAAAAAAAAAAAABwUGCAQDAgH/xABEEAABAwIEAgUGCQwCAwAAAAABAAIDBBEFBhIhBzETQVFhcSIycoGxshQVMzVCUnORoSM0Q0RTYnSCg5KzwaLCF2Nk/8QAGAEBAQEBAQAAAAAAAAAAAAAAAAMCAQT/xAAqEQADAAIABgEDAwUAAAAAAAAAAQIDEQQSEyExQVEiYfAzceEUIzREkf/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/azKNNPTCaa2giIuHQiIgCIiAIiIAiIgCIiAIiIAiIgCLX82Z3wvJzWnENbnvvpjjAL3AWudyAALjckL6ZVzjhmcGOlw4uDmW1seAHsve1wCQQbHcEjY9i1yVrm12M8y3rfcziIiyaCIiAkfGjK5jc3MFKNjZk3j9B/taf5ViOEWZRgtWcPnNo6nSBvsJBs027XA6fU3sVrxGggxSJ9FVjUx7S1w7j/tc049glVluofhtUfLjOzxtqHNsjey/PxuvdhpZIcM8OZPHayI6RxrFoMCgkxCq82Npd49jR3k2HrXNM01fmCcyvBkqJ38h1ucdmjsaNhfqA3W257z87M9LS0URt5OucC+8g2a3wHlO8dPYs1wZyqZXOzDVjyRdkI799b/Y0fzLuNdGHT8jJXWtQvBRMp5cgytSsw+GxI3e76zz5zv8AXgAswiieP8ZscEjqemZFTaXOZZ35R9wSLEmwDtuQBXliKyt6PTVzjS2WxFzy/iPm6nIfNUSNvy1Rsa0+F2C/3rcsmcX5q2VuH5hawayA2VvkgOJ2a9p5A7C4PqW64e5WzE8RFPXgqiL5Vb3RRvfHzDXEeIBsorlzi9j1XPTjE3wCF7mdIdGmzSNze+1lOMVWm16KXkUa2W9FEcycZ8TrHlmC6YItw1zgDI4dTiHbM9Gx7+xeLCuLWZMOdrqntqW9bXhrSR2Ne0eT42KquGvWyT4mE9F7RT3M/Fyiw6CKTB2iWWZgeA42bED+0tvq5+T3cwp3JxSzTUO6VlTb91rY9PhYgn8VyOHuls1fERPY6GRTzh5xMkzJJ8V4u1jZrXY9uzZLecC0+a4bHmb79m+6Y9iUmD00tfEzpDGxzgy+nVYcr2NvuUqhy+VlJtUuZHvRQav4w5kxB3R0piivybG3W8eBNyfuXki4m5son2lncXfUkjaP+OlpV/6WyL4qPudCItG4f8Sm5rcaCvYIp2i4sbskHWW33a4dY357HnbLcQMarcvUMmIYaWiRpjtqGoWLwDt4EqDx0q5X5LLJLnmXg2NFJsn8VMQqHTz5hdGYooi+zGBri7UAGjfcm9rLWMd4uZmrtU1I9tMAHENYGutt9Jzx5X3BVXD23on/AFEaT+TfuJ+QsQzQ+KuwosLmNLHMcdNxe4c13dc3B7l9uF+Ra3KfTVeJlvSTCNoY03DQwvNyeskv9Vu9eLiXnjGcry08OFujAkjc52pmo3BA23Fua9fCzOOK5s+EfGpYej6LTpbp87Xe+5v5oWv7nS+xnePq/c35FKeIHELHsuVrqDD3RCMMY4amajve+9+5fyv4xTUVJA2nayWrkj1Su5Rxn0Rzcfq32HM9s1gtpNezbzQm0/RV0XPLuKOaZn9K2p6/Na2PT4WsT+KoXD3ie/MUnxXjDWMmIux7dmyW5t0nzXAb8zffsWr4e5WzMcRFPRRFKOOcVAPg0tyKi7wABzi2uX77Wdpsd+bu8io1lXDQRuqqkhrGAucT1AC5XNmZcfqc11L8QkBu8hsbOZa3kxgtzO/3krvDQ3XN8HOJtKdfJijb6Wq3Xptqt16b7X7LrqDBBQini+KrdBob0duWm2yhufMjvyi2mmbu2Rga89kwFyOf0hcj0Ctm4M5qLS7L9Wdt3wk/82exw8Sr511I5p9EcD6d8teytLFDDMEwVz69zIInPJc+R2kEk8yXFfTMGMR4BTS4lMLiNpNu09Q9Zsuea2txfPNUwVJ6WaR2ljOTGX6mA+aABuedgvNixO9vekejLlUaWtstOKcQcmysNPWTRSsIILQ0yAjlawBUDr4qcPlipCXRapAwm9yzUdBN976bKpYfwLu2+JVR1dkTAAO67ib+NgpxmDDWYPUzYfGS4RPLQ42ubW3Nl68HIm1L2eTO7aTpaOh8JrXYjh8dVJzfACfHRuuYoHiOJrz1MB+5q6Uyv81Q/wAOPcXM/wCr/wBP/qs8L5r8+SvEd1J0plbIuF5fgbA+KN8paOke5ocXO6+d7DuUr4r5cpMvVjHUADGTsc/QNg1zSA7T2A6mm3eryo/x2+Xo/s6n3oFHBTeTv7KZ4XT/AGMXwkytRZhqJajEWh7IBGQw+a58hfYuHWGiPl+8OxUjO+TcNxajlEUUbJI2Ocx7WgEFovbbmDa1u9atwJ82s9KH2PVLxX5CX7N/ulM1tZf2GCU8Xjyc0YDWvoKmnq4jYtliN+4uAP4Erp6WJk7THILhwII7Qea5WoecXpR+81X7iRnB+UqUOpLdPMdEd/o2F3PI6w0fiR2qvEy6qUiXDUpmtmUaMu5NjEY+D0zANvNaTb8StSzvnDJ2PU0lE+Vj5NJMbmtc4teB5NnAbb7KZ4Bl7E881Lo4napCNUkshJ0i+xJ5nfk0LeajgpT0MD6moqpHPYx7rNY1rSWtJtYlxtt2rHTiH9VdzXUvIvpnsT3LNdJhtZT1cfNssf3OIa4esEq38VY+kwucdmg/c9pUGwo3mhP/ALIvfar3xR+a6jwb7wVM/wCpJPB+nSILhuHz4tNHQUgu+Vwa3s36z3AAk9wV1wzhVlqhiEFTC2d1vKfJclxtuQL2aO4KTcNwDilLf6z/APG9dErHE3SaSNcLEtNsjXHEBtTSgfspPeavbwI/XPGD2SLx8cvzmm+yk99q9nAj9c8YPZItP/H/AD5Of7C/PRgOMLQMSNuuKP2uWR4QZOo8Z6XFsSa2RsbhGxjhcarBznuHI7OaB61juMXzkfso/a5bnwP/ADGb+If/AI412m1gWjkJPO9mczjkrDMbpZGMijZK1pMb2tAIIFwNrXB5WXP+F17qKWGvhvdj45B1eaQ63gRse4rqSfzXeB9i5Qo/k2ei32Bc4V7TTNcUtNUiu8Z81FunL9IeflzEdn0GevcnwHasJwfy4MXq3YlOLx01rXGxkdfSB3tHlfzNW24hwYw/FJZK6qqqwvkcXuP5HmeoXj5AWAHUAFuGWsu0mVqduG0WotbclzranEm5c6wAupvLM4+WfJTpVWTmrwfrMeBw5jppMNqNg8bH6rhu13qIBXNo+HYHN1xzwP8A7XtPqu32g966kWl5p4WYZmmc4jLLPE8gBwj6OzrcnHUw7229SzgyqNqvBrNid6c+UeTMmJjO2ByV1CPK0hzmDctcwgvZ6rH1WUlypjbcu1cOJvaXtYTqA5lrgQS3vF799u9XHJ2QqfJhk+CTzytltqZJ0em4vZwDWCxsbHtFuwLA5g4LYdiLzPhEppb82aBJH4tbqaW/3W7u3ePJE7l+GTyYrrVLyj24lxhy7SxGWic+aS3ksDXN3/ecR5I+9Q+srJsSkfWVJBfI5z3EcruJJt2Ach3BWDBeCWHUbulxeZ9TbkwN6KM+kNTnH+4DuWQzDwlwvME5r3Szwkho0RiIMGkWFg5hWoyYsb0v+nLxZci+rRlcpv6TCYHf/OPdXNX6v/T/AOq6owjBIsHpWYTE5zmsZoDnW1EdpsAL79i0L/wJg+nofhNZa1v0PK1v2SzhyzDe/ZTJiqkteinKP8dvl6P7Op96BWBatnPh/RZ1dFNVyzRGIPA6PRuHlhN9TT9QKGGlNpsrkl1LSNT4E+bWelD7Hql4r8hL9m/3SsJkzI1JkoStpJZpelLCek0baQbW0tH1lsNTAKljoXXAcC2457i2yZaVW2jmKHMcrOV6HnF6UfvNVY46UE0jKTEGjyIzNG7uMvRlpPYPyRHiQvVDwLwmEtc2pq/JLSB+R6iCP0XcqFXUFNicbqStaHxvFnNPIhejJnnmml6IxgpTUv2Qvhhm6jylPKcRuI5mxtLgL6TGXkXA6j0h+4Lbc68WsNkp30WBEyPkaWl9iGsB2J3HlO32C+dfwKhkdqw2rdGzfyZIhKR3BwezYd9z3rOZW4T4Tl14rKhz6iVti0vAaxpH0mMHX3knuS6wt8/l/ByYzJcnr5Ifh7ujlicOqSL32q+cUfmuo8G+8FgGcC8IiIdFU1YsQQPyNhY3A+S6lu+YcCizHTPwyoc9jXgAubp1CxB2uCOrsXMuWaqWvR3FhqZafshPDb50pvSf7jl0StEy/wAI8Oy9Ux4nBUVL3RkkNf0Wk3aRvpjB6+1b2p57V0mimDG8aaZG+OX5zTfZSe+1ezgR+ueMHskW25x4eUWc5I6irlnjMbXNHR9HYgkHfUw9i+uTMiUmSul+CSzS9Lov0mjbRqtbQ0fWW+rPR5ff8mOlXV5/X8Eu4xfOR+yj9rlufA/8xm/iH/441kc18L6DNlR8Y1M1RG7S1tmdHps2+/lMJvv2rLZPyjTZNhdRUkksgc8yEyaLglrRYaWgW8n8VyssvEp9icNLK79Gan813gfYuT6P5Nnot9gXWL26wWnr2U0ZwHwiMBjaqssAB+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//2Q=="/>
          <p:cNvSpPr>
            <a:spLocks noChangeAspect="1" noChangeArrowheads="1"/>
          </p:cNvSpPr>
          <p:nvPr/>
        </p:nvSpPr>
        <p:spPr bwMode="auto">
          <a:xfrm>
            <a:off x="67278" y="-157126"/>
            <a:ext cx="304729" cy="3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9" tIns="45703" rIns="91409" bIns="45703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2" name="AutoShape 26" descr="data:image/jpeg;base64,/9j/4AAQSkZJRgABAQAAAQABAAD/2wCEAAkGBggGERUIBxQRExMVGRUYGRcXGRYXFhcbGRkYHRkWFRcaGyYkGBkjIBYXIDIgJikqLjEsGCE9NjE2QSYrLCkBCQoKDgwOGg8PGi0kHx80NS8pLTQyLCwsLCwtNSwsNSksLDQsKSwsKTAvLCwsKSwsLC0sNCksLCwpLCwsLCwsLP/AABEIAMgA4AMBIgACEQEDEQH/xAAcAAEBAAMBAQEBAAAAAAAAAAAABwUGCAQDAgH/xABEEAABAwIEAgUGCQwCAwAAAAABAAIDBBEFBhIhBzETQVFhcSIycoGxshQVMzVCUnORoSM0Q0RTYnSCg5KzwaLCF2Nk/8QAGAEBAQEBAQAAAAAAAAAAAAAAAAMCAQT/xAAqEQADAAIABgEDAwUAAAAAAAAAAQIDEQQSEyExQVEiYfAzceEUIzREkf/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/azKNNPTCaa2giIuHQiIgCIiAIiIAiIgCIiAIiIAiIgCLX82Z3wvJzWnENbnvvpjjAL3AWudyAALjckL6ZVzjhmcGOlw4uDmW1seAHsve1wCQQbHcEjY9i1yVrm12M8y3rfcziIiyaCIiAkfGjK5jc3MFKNjZk3j9B/taf5ViOEWZRgtWcPnNo6nSBvsJBs027XA6fU3sVrxGggxSJ9FVjUx7S1w7j/tc049glVluofhtUfLjOzxtqHNsjey/PxuvdhpZIcM8OZPHayI6RxrFoMCgkxCq82Npd49jR3k2HrXNM01fmCcyvBkqJ38h1ucdmjsaNhfqA3W257z87M9LS0URt5OucC+8g2a3wHlO8dPYs1wZyqZXOzDVjyRdkI799b/Y0fzLuNdGHT8jJXWtQvBRMp5cgytSsw+GxI3e76zz5zv8AXgAswiieP8ZscEjqemZFTaXOZZ35R9wSLEmwDtuQBXliKyt6PTVzjS2WxFzy/iPm6nIfNUSNvy1Rsa0+F2C/3rcsmcX5q2VuH5hawayA2VvkgOJ2a9p5A7C4PqW64e5WzE8RFPXgqiL5Vb3RRvfHzDXEeIBsorlzi9j1XPTjE3wCF7mdIdGmzSNze+1lOMVWm16KXkUa2W9FEcycZ8TrHlmC6YItw1zgDI4dTiHbM9Gx7+xeLCuLWZMOdrqntqW9bXhrSR2Ne0eT42KquGvWyT4mE9F7RT3M/Fyiw6CKTB2iWWZgeA42bED+0tvq5+T3cwp3JxSzTUO6VlTb91rY9PhYgn8VyOHuls1fERPY6GRTzh5xMkzJJ8V4u1jZrXY9uzZLecC0+a4bHmb79m+6Y9iUmD00tfEzpDGxzgy+nVYcr2NvuUqhy+VlJtUuZHvRQav4w5kxB3R0piivybG3W8eBNyfuXki4m5son2lncXfUkjaP+OlpV/6WyL4qPudCItG4f8Sm5rcaCvYIp2i4sbskHWW33a4dY357HnbLcQMarcvUMmIYaWiRpjtqGoWLwDt4EqDx0q5X5LLJLnmXg2NFJsn8VMQqHTz5hdGYooi+zGBri7UAGjfcm9rLWMd4uZmrtU1I9tMAHENYGutt9Jzx5X3BVXD23on/AFEaT+TfuJ+QsQzQ+KuwosLmNLHMcdNxe4c13dc3B7l9uF+Ra3KfTVeJlvSTCNoY03DQwvNyeskv9Vu9eLiXnjGcry08OFujAkjc52pmo3BA23Fua9fCzOOK5s+EfGpYej6LTpbp87Xe+5v5oWv7nS+xnePq/c35FKeIHELHsuVrqDD3RCMMY4amajve+9+5fyv4xTUVJA2nayWrkj1Su5Rxn0Rzcfq32HM9s1gtpNezbzQm0/RV0XPLuKOaZn9K2p6/Na2PT4WsT+KoXD3ie/MUnxXjDWMmIux7dmyW5t0nzXAb8zffsWr4e5WzMcRFPRRFKOOcVAPg0tyKi7wABzi2uX77Wdpsd+bu8io1lXDQRuqqkhrGAucT1AC5XNmZcfqc11L8QkBu8hsbOZa3kxgtzO/3krvDQ3XN8HOJtKdfJijb6Wq3Xptqt16b7X7LrqDBBQini+KrdBob0duWm2yhufMjvyi2mmbu2Rga89kwFyOf0hcj0Ctm4M5qLS7L9Wdt3wk/82exw8Sr511I5p9EcD6d8teytLFDDMEwVz69zIInPJc+R2kEk8yXFfTMGMR4BTS4lMLiNpNu09Q9Zsuea2txfPNUwVJ6WaR2ljOTGX6mA+aABuedgvNixO9vekejLlUaWtstOKcQcmysNPWTRSsIILQ0yAjlawBUDr4qcPlipCXRapAwm9yzUdBN976bKpYfwLu2+JVR1dkTAAO67ib+NgpxmDDWYPUzYfGS4RPLQ42ubW3Nl68HIm1L2eTO7aTpaOh8JrXYjh8dVJzfACfHRuuYoHiOJrz1MB+5q6Uyv81Q/wAOPcXM/wCr/wBP/qs8L5r8+SvEd1J0plbIuF5fgbA+KN8paOke5ocXO6+d7DuUr4r5cpMvVjHUADGTsc/QNg1zSA7T2A6mm3eryo/x2+Xo/s6n3oFHBTeTv7KZ4XT/AGMXwkytRZhqJajEWh7IBGQw+a58hfYuHWGiPl+8OxUjO+TcNxajlEUUbJI2Ocx7WgEFovbbmDa1u9atwJ82s9KH2PVLxX5CX7N/ulM1tZf2GCU8Xjyc0YDWvoKmnq4jYtliN+4uAP4Erp6WJk7THILhwII7Qea5WoecXpR+81X7iRnB+UqUOpLdPMdEd/o2F3PI6w0fiR2qvEy6qUiXDUpmtmUaMu5NjEY+D0zANvNaTb8StSzvnDJ2PU0lE+Vj5NJMbmtc4teB5NnAbb7KZ4Bl7E881Lo4napCNUkshJ0i+xJ5nfk0LeajgpT0MD6moqpHPYx7rNY1rSWtJtYlxtt2rHTiH9VdzXUvIvpnsT3LNdJhtZT1cfNssf3OIa4esEq38VY+kwucdmg/c9pUGwo3mhP/ALIvfar3xR+a6jwb7wVM/wCpJPB+nSILhuHz4tNHQUgu+Vwa3s36z3AAk9wV1wzhVlqhiEFTC2d1vKfJclxtuQL2aO4KTcNwDilLf6z/APG9dErHE3SaSNcLEtNsjXHEBtTSgfspPeavbwI/XPGD2SLx8cvzmm+yk99q9nAj9c8YPZItP/H/AD5Of7C/PRgOMLQMSNuuKP2uWR4QZOo8Z6XFsSa2RsbhGxjhcarBznuHI7OaB61juMXzkfso/a5bnwP/ADGb+If/AI412m1gWjkJPO9mczjkrDMbpZGMijZK1pMb2tAIIFwNrXB5WXP+F17qKWGvhvdj45B1eaQ63gRse4rqSfzXeB9i5Qo/k2ei32Bc4V7TTNcUtNUiu8Z81FunL9IeflzEdn0GevcnwHasJwfy4MXq3YlOLx01rXGxkdfSB3tHlfzNW24hwYw/FJZK6qqqwvkcXuP5HmeoXj5AWAHUAFuGWsu0mVqduG0WotbclzranEm5c6wAupvLM4+WfJTpVWTmrwfrMeBw5jppMNqNg8bH6rhu13qIBXNo+HYHN1xzwP8A7XtPqu32g966kWl5p4WYZmmc4jLLPE8gBwj6OzrcnHUw7229SzgyqNqvBrNid6c+UeTMmJjO2ByV1CPK0hzmDctcwgvZ6rH1WUlypjbcu1cOJvaXtYTqA5lrgQS3vF799u9XHJ2QqfJhk+CTzytltqZJ0em4vZwDWCxsbHtFuwLA5g4LYdiLzPhEppb82aBJH4tbqaW/3W7u3ePJE7l+GTyYrrVLyj24lxhy7SxGWic+aS3ksDXN3/ecR5I+9Q+srJsSkfWVJBfI5z3EcruJJt2Ach3BWDBeCWHUbulxeZ9TbkwN6KM+kNTnH+4DuWQzDwlwvME5r3Szwkho0RiIMGkWFg5hWoyYsb0v+nLxZci+rRlcpv6TCYHf/OPdXNX6v/T/AOq6owjBIsHpWYTE5zmsZoDnW1EdpsAL79i0L/wJg+nofhNZa1v0PK1v2SzhyzDe/ZTJiqkteinKP8dvl6P7Op96BWBatnPh/RZ1dFNVyzRGIPA6PRuHlhN9TT9QKGGlNpsrkl1LSNT4E+bWelD7Hql4r8hL9m/3SsJkzI1JkoStpJZpelLCek0baQbW0tH1lsNTAKljoXXAcC2457i2yZaVW2jmKHMcrOV6HnF6UfvNVY46UE0jKTEGjyIzNG7uMvRlpPYPyRHiQvVDwLwmEtc2pq/JLSB+R6iCP0XcqFXUFNicbqStaHxvFnNPIhejJnnmml6IxgpTUv2Qvhhm6jylPKcRuI5mxtLgL6TGXkXA6j0h+4Lbc68WsNkp30WBEyPkaWl9iGsB2J3HlO32C+dfwKhkdqw2rdGzfyZIhKR3BwezYd9z3rOZW4T4Tl14rKhz6iVti0vAaxpH0mMHX3knuS6wt8/l/ByYzJcnr5Ifh7ujlicOqSL32q+cUfmuo8G+8FgGcC8IiIdFU1YsQQPyNhY3A+S6lu+YcCizHTPwyoc9jXgAubp1CxB2uCOrsXMuWaqWvR3FhqZafshPDb50pvSf7jl0StEy/wAI8Oy9Ux4nBUVL3RkkNf0Wk3aRvpjB6+1b2p57V0mimDG8aaZG+OX5zTfZSe+1ezgR+ueMHskW25x4eUWc5I6irlnjMbXNHR9HYgkHfUw9i+uTMiUmSul+CSzS9Lov0mjbRqtbQ0fWW+rPR5ff8mOlXV5/X8Eu4xfOR+yj9rlufA/8xm/iH/441kc18L6DNlR8Y1M1RG7S1tmdHps2+/lMJvv2rLZPyjTZNhdRUkksgc8yEyaLglrRYaWgW8n8VyssvEp9icNLK79Gan813gfYuT6P5Nnot9gXWL26wWnr2U0ZwHwiMBjaqssAB+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//2Q=="/>
          <p:cNvSpPr>
            <a:spLocks noChangeAspect="1" noChangeArrowheads="1"/>
          </p:cNvSpPr>
          <p:nvPr/>
        </p:nvSpPr>
        <p:spPr bwMode="auto">
          <a:xfrm>
            <a:off x="219641" y="-4760"/>
            <a:ext cx="304729" cy="3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9" tIns="45703" rIns="91409" bIns="45703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3" name="AutoShape 28" descr="data:image/jpeg;base64,/9j/4AAQSkZJRgABAQAAAQABAAD/2wCEAAkGBggGERUIBxQRExMVGRUYGRcXGRYXFhcbGRkYHRkWFRcaGyYkGBkjIBYXIDIgJikqLjEsGCE9NjE2QSYrLCkBCQoKDgwOGg8PGi0kHx80NS8pLTQyLCwsLCwtNSwsNSksLDQsKSwsKTAvLCwsKSwsLC0sNCksLCwpLCwsLCwsLP/AABEIAMgA4AMBIgACEQEDEQH/xAAcAAEBAAMBAQEBAAAAAAAAAAAABwUGCAQDAgH/xABEEAABAwIEAgUGCQwCAwAAAAABAAIDBBEFBhIhBzETQVFhcSIycoGxshQVMzVCUnORoSM0Q0RTYnSCg5KzwaLCF2Nk/8QAGAEBAQEBAQAAAAAAAAAAAAAAAAMCAQT/xAAqEQADAAIABgEDAwUAAAAAAAAAAQIDEQQSEyExQVEiYfAzceEUIzREkf/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/azKNNPTCaa2giIuHQiIgCIiAIiIAiIgCIiAIiIAiIgCLX82Z3wvJzWnENbnvvpjjAL3AWudyAALjckL6ZVzjhmcGOlw4uDmW1seAHsve1wCQQbHcEjY9i1yVrm12M8y3rfcziIiyaCIiAkfGjK5jc3MFKNjZk3j9B/taf5ViOEWZRgtWcPnNo6nSBvsJBs027XA6fU3sVrxGggxSJ9FVjUx7S1w7j/tc049glVluofhtUfLjOzxtqHNsjey/PxuvdhpZIcM8OZPHayI6RxrFoMCgkxCq82Npd49jR3k2HrXNM01fmCcyvBkqJ38h1ucdmjsaNhfqA3W257z87M9LS0URt5OucC+8g2a3wHlO8dPYs1wZyqZXOzDVjyRdkI799b/Y0fzLuNdGHT8jJXWtQvBRMp5cgytSsw+GxI3e76zz5zv8AXgAswiieP8ZscEjqemZFTaXOZZ35R9wSLEmwDtuQBXliKyt6PTVzjS2WxFzy/iPm6nIfNUSNvy1Rsa0+F2C/3rcsmcX5q2VuH5hawayA2VvkgOJ2a9p5A7C4PqW64e5WzE8RFPXgqiL5Vb3RRvfHzDXEeIBsorlzi9j1XPTjE3wCF7mdIdGmzSNze+1lOMVWm16KXkUa2W9FEcycZ8TrHlmC6YItw1zgDI4dTiHbM9Gx7+xeLCuLWZMOdrqntqW9bXhrSR2Ne0eT42KquGvWyT4mE9F7RT3M/Fyiw6CKTB2iWWZgeA42bED+0tvq5+T3cwp3JxSzTUO6VlTb91rY9PhYgn8VyOHuls1fERPY6GRTzh5xMkzJJ8V4u1jZrXY9uzZLecC0+a4bHmb79m+6Y9iUmD00tfEzpDGxzgy+nVYcr2NvuUqhy+VlJtUuZHvRQav4w5kxB3R0piivybG3W8eBNyfuXki4m5son2lncXfUkjaP+OlpV/6WyL4qPudCItG4f8Sm5rcaCvYIp2i4sbskHWW33a4dY357HnbLcQMarcvUMmIYaWiRpjtqGoWLwDt4EqDx0q5X5LLJLnmXg2NFJsn8VMQqHTz5hdGYooi+zGBri7UAGjfcm9rLWMd4uZmrtU1I9tMAHENYGutt9Jzx5X3BVXD23on/AFEaT+TfuJ+QsQzQ+KuwosLmNLHMcdNxe4c13dc3B7l9uF+Ra3KfTVeJlvSTCNoY03DQwvNyeskv9Vu9eLiXnjGcry08OFujAkjc52pmo3BA23Fua9fCzOOK5s+EfGpYej6LTpbp87Xe+5v5oWv7nS+xnePq/c35FKeIHELHsuVrqDD3RCMMY4amajve+9+5fyv4xTUVJA2nayWrkj1Su5Rxn0Rzcfq32HM9s1gtpNezbzQm0/RV0XPLuKOaZn9K2p6/Na2PT4WsT+KoXD3ie/MUnxXjDWMmIux7dmyW5t0nzXAb8zffsWr4e5WzMcRFPRRFKOOcVAPg0tyKi7wABzi2uX77Wdpsd+bu8io1lXDQRuqqkhrGAucT1AC5XNmZcfqc11L8QkBu8hsbOZa3kxgtzO/3krvDQ3XN8HOJtKdfJijb6Wq3Xptqt16b7X7LrqDBBQini+KrdBob0duWm2yhufMjvyi2mmbu2Rga89kwFyOf0hcj0Ctm4M5qLS7L9Wdt3wk/82exw8Sr511I5p9EcD6d8teytLFDDMEwVz69zIInPJc+R2kEk8yXFfTMGMR4BTS4lMLiNpNu09Q9Zsuea2txfPNUwVJ6WaR2ljOTGX6mA+aABuedgvNixO9vekejLlUaWtstOKcQcmysNPWTRSsIILQ0yAjlawBUDr4qcPlipCXRapAwm9yzUdBN976bKpYfwLu2+JVR1dkTAAO67ib+NgpxmDDWYPUzYfGS4RPLQ42ubW3Nl68HIm1L2eTO7aTpaOh8JrXYjh8dVJzfACfHRuuYoHiOJrz1MB+5q6Uyv81Q/wAOPcXM/wCr/wBP/qs8L5r8+SvEd1J0plbIuF5fgbA+KN8paOke5ocXO6+d7DuUr4r5cpMvVjHUADGTsc/QNg1zSA7T2A6mm3eryo/x2+Xo/s6n3oFHBTeTv7KZ4XT/AGMXwkytRZhqJajEWh7IBGQw+a58hfYuHWGiPl+8OxUjO+TcNxajlEUUbJI2Ocx7WgEFovbbmDa1u9atwJ82s9KH2PVLxX5CX7N/ulM1tZf2GCU8Xjyc0YDWvoKmnq4jYtliN+4uAP4Erp6WJk7THILhwII7Qea5WoecXpR+81X7iRnB+UqUOpLdPMdEd/o2F3PI6w0fiR2qvEy6qUiXDUpmtmUaMu5NjEY+D0zANvNaTb8StSzvnDJ2PU0lE+Vj5NJMbmtc4teB5NnAbb7KZ4Bl7E881Lo4napCNUkshJ0i+xJ5nfk0LeajgpT0MD6moqpHPYx7rNY1rSWtJtYlxtt2rHTiH9VdzXUvIvpnsT3LNdJhtZT1cfNssf3OIa4esEq38VY+kwucdmg/c9pUGwo3mhP/ALIvfar3xR+a6jwb7wVM/wCpJPB+nSILhuHz4tNHQUgu+Vwa3s36z3AAk9wV1wzhVlqhiEFTC2d1vKfJclxtuQL2aO4KTcNwDilLf6z/APG9dErHE3SaSNcLEtNsjXHEBtTSgfspPeavbwI/XPGD2SLx8cvzmm+yk99q9nAj9c8YPZItP/H/AD5Of7C/PRgOMLQMSNuuKP2uWR4QZOo8Z6XFsSa2RsbhGxjhcarBznuHI7OaB61juMXzkfso/a5bnwP/ADGb+If/AI412m1gWjkJPO9mczjkrDMbpZGMijZK1pMb2tAIIFwNrXB5WXP+F17qKWGvhvdj45B1eaQ63gRse4rqSfzXeB9i5Qo/k2ei32Bc4V7TTNcUtNUiu8Z81FunL9IeflzEdn0GevcnwHasJwfy4MXq3YlOLx01rXGxkdfSB3tHlfzNW24hwYw/FJZK6qqqwvkcXuP5HmeoXj5AWAHUAFuGWsu0mVqduG0WotbclzranEm5c6wAupvLM4+WfJTpVWTmrwfrMeBw5jppMNqNg8bH6rhu13qIBXNo+HYHN1xzwP8A7XtPqu32g966kWl5p4WYZmmc4jLLPE8gBwj6OzrcnHUw7229SzgyqNqvBrNid6c+UeTMmJjO2ByV1CPK0hzmDctcwgvZ6rH1WUlypjbcu1cOJvaXtYTqA5lrgQS3vF799u9XHJ2QqfJhk+CTzytltqZJ0em4vZwDWCxsbHtFuwLA5g4LYdiLzPhEppb82aBJH4tbqaW/3W7u3ePJE7l+GTyYrrVLyj24lxhy7SxGWic+aS3ksDXN3/ecR5I+9Q+srJsSkfWVJBfI5z3EcruJJt2Ach3BWDBeCWHUbulxeZ9TbkwN6KM+kNTnH+4DuWQzDwlwvME5r3Szwkho0RiIMGkWFg5hWoyYsb0v+nLxZci+rRlcpv6TCYHf/OPdXNX6v/T/AOq6owjBIsHpWYTE5zmsZoDnW1EdpsAL79i0L/wJg+nofhNZa1v0PK1v2SzhyzDe/ZTJiqkteinKP8dvl6P7Op96BWBatnPh/RZ1dFNVyzRGIPA6PRuHlhN9TT9QKGGlNpsrkl1LSNT4E+bWelD7Hql4r8hL9m/3SsJkzI1JkoStpJZpelLCek0baQbW0tH1lsNTAKljoXXAcC2457i2yZaVW2jmKHMcrOV6HnF6UfvNVY46UE0jKTEGjyIzNG7uMvRlpPYPyRHiQvVDwLwmEtc2pq/JLSB+R6iCP0XcqFXUFNicbqStaHxvFnNPIhejJnnmml6IxgpTUv2Qvhhm6jylPKcRuI5mxtLgL6TGXkXA6j0h+4Lbc68WsNkp30WBEyPkaWl9iGsB2J3HlO32C+dfwKhkdqw2rdGzfyZIhKR3BwezYd9z3rOZW4T4Tl14rKhz6iVti0vAaxpH0mMHX3knuS6wt8/l/ByYzJcnr5Ifh7ujlicOqSL32q+cUfmuo8G+8FgGcC8IiIdFU1YsQQPyNhY3A+S6lu+YcCizHTPwyoc9jXgAubp1CxB2uCOrsXMuWaqWvR3FhqZafshPDb50pvSf7jl0StEy/wAI8Oy9Ux4nBUVL3RkkNf0Wk3aRvpjB6+1b2p57V0mimDG8aaZG+OX5zTfZSe+1ezgR+ueMHskW25x4eUWc5I6irlnjMbXNHR9HYgkHfUw9i+uTMiUmSul+CSzS9Lov0mjbRqtbQ0fWW+rPR5ff8mOlXV5/X8Eu4xfOR+yj9rlufA/8xm/iH/441kc18L6DNlR8Y1M1RG7S1tmdHps2+/lMJvv2rLZPyjTZNhdRUkksgc8yEyaLglrRYaWgW8n8VyssvEp9icNLK79Gan813gfYuT6P5Nnot9gXWL26wWnr2U0ZwHwiMBjaqssAB+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//2Q=="/>
          <p:cNvSpPr>
            <a:spLocks noChangeAspect="1" noChangeArrowheads="1"/>
          </p:cNvSpPr>
          <p:nvPr/>
        </p:nvSpPr>
        <p:spPr bwMode="auto">
          <a:xfrm>
            <a:off x="372007" y="147604"/>
            <a:ext cx="304729" cy="3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9" tIns="45703" rIns="91409" bIns="45703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4" name="AutoShape 30" descr="data:image/jpeg;base64,/9j/4AAQSkZJRgABAQAAAQABAAD/2wCEAAkGBggGERUIBxQRExMVGRUYGRcXGRYXFhcbGRkYHRkWFRcaGyYkGBkjIBYXIDIgJikqLjEsGCE9NjE2QSYrLCkBCQoKDgwOGg8PGi0kHx80NS8pLTQyLCwsLCwtNSwsNSksLDQsKSwsKTAvLCwsKSwsLC0sNCksLCwpLCwsLCwsLP/AABEIAMgA4AMBIgACEQEDEQH/xAAcAAEBAAMBAQEBAAAAAAAAAAAABwUGCAQDAgH/xABEEAABAwIEAgUGCQwCAwAAAAABAAIDBBEFBhIhBzETQVFhcSIycoGxshQVMzVCUnORoSM0Q0RTYnSCg5KzwaLCF2Nk/8QAGAEBAQEBAQAAAAAAAAAAAAAAAAMCAQT/xAAqEQADAAIABgEDAwUAAAAAAAAAAQIDEQQSEyExQVEiYfAzceEUIzREkf/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/azKNNPTCaa2giIuHQiIgCIiAIiIAiIgCIiAIiIAiIgCLX82Z3wvJzWnENbnvvpjjAL3AWudyAALjckL6ZVzjhmcGOlw4uDmW1seAHsve1wCQQbHcEjY9i1yVrm12M8y3rfcziIiyaCIiAkfGjK5jc3MFKNjZk3j9B/taf5ViOEWZRgtWcPnNo6nSBvsJBs027XA6fU3sVrxGggxSJ9FVjUx7S1w7j/tc049glVluofhtUfLjOzxtqHNsjey/PxuvdhpZIcM8OZPHayI6RxrFoMCgkxCq82Npd49jR3k2HrXNM01fmCcyvBkqJ38h1ucdmjsaNhfqA3W257z87M9LS0URt5OucC+8g2a3wHlO8dPYs1wZyqZXOzDVjyRdkI799b/Y0fzLuNdGHT8jJXWtQvBRMp5cgytSsw+GxI3e76zz5zv8AXgAswiieP8ZscEjqemZFTaXOZZ35R9wSLEmwDtuQBXliKyt6PTVzjS2WxFzy/iPm6nIfNUSNvy1Rsa0+F2C/3rcsmcX5q2VuH5hawayA2VvkgOJ2a9p5A7C4PqW64e5WzE8RFPXgqiL5Vb3RRvfHzDXEeIBsorlzi9j1XPTjE3wCF7mdIdGmzSNze+1lOMVWm16KXkUa2W9FEcycZ8TrHlmC6YItw1zgDI4dTiHbM9Gx7+xeLCuLWZMOdrqntqW9bXhrSR2Ne0eT42KquGvWyT4mE9F7RT3M/Fyiw6CKTB2iWWZgeA42bED+0tvq5+T3cwp3JxSzTUO6VlTb91rY9PhYgn8VyOHuls1fERPY6GRTzh5xMkzJJ8V4u1jZrXY9uzZLecC0+a4bHmb79m+6Y9iUmD00tfEzpDGxzgy+nVYcr2NvuUqhy+VlJtUuZHvRQav4w5kxB3R0piivybG3W8eBNyfuXki4m5son2lncXfUkjaP+OlpV/6WyL4qPudCItG4f8Sm5rcaCvYIp2i4sbskHWW33a4dY357HnbLcQMarcvUMmIYaWiRpjtqGoWLwDt4EqDx0q5X5LLJLnmXg2NFJsn8VMQqHTz5hdGYooi+zGBri7UAGjfcm9rLWMd4uZmrtU1I9tMAHENYGutt9Jzx5X3BVXD23on/AFEaT+TfuJ+QsQzQ+KuwosLmNLHMcdNxe4c13dc3B7l9uF+Ra3KfTVeJlvSTCNoY03DQwvNyeskv9Vu9eLiXnjGcry08OFujAkjc52pmo3BA23Fua9fCzOOK5s+EfGpYej6LTpbp87Xe+5v5oWv7nS+xnePq/c35FKeIHELHsuVrqDD3RCMMY4amajve+9+5fyv4xTUVJA2nayWrkj1Su5Rxn0Rzcfq32HM9s1gtpNezbzQm0/RV0XPLuKOaZn9K2p6/Na2PT4WsT+KoXD3ie/MUnxXjDWMmIux7dmyW5t0nzXAb8zffsWr4e5WzMcRFPRRFKOOcVAPg0tyKi7wABzi2uX77Wdpsd+bu8io1lXDQRuqqkhrGAucT1AC5XNmZcfqc11L8QkBu8hsbOZa3kxgtzO/3krvDQ3XN8HOJtKdfJijb6Wq3Xptqt16b7X7LrqDBBQini+KrdBob0duWm2yhufMjvyi2mmbu2Rga89kwFyOf0hcj0Ctm4M5qLS7L9Wdt3wk/82exw8Sr511I5p9EcD6d8teytLFDDMEwVz69zIInPJc+R2kEk8yXFfTMGMR4BTS4lMLiNpNu09Q9Zsuea2txfPNUwVJ6WaR2ljOTGX6mA+aABuedgvNixO9vekejLlUaWtstOKcQcmysNPWTRSsIILQ0yAjlawBUDr4qcPlipCXRapAwm9yzUdBN976bKpYfwLu2+JVR1dkTAAO67ib+NgpxmDDWYPUzYfGS4RPLQ42ubW3Nl68HIm1L2eTO7aTpaOh8JrXYjh8dVJzfACfHRuuYoHiOJrz1MB+5q6Uyv81Q/wAOPcXM/wCr/wBP/qs8L5r8+SvEd1J0plbIuF5fgbA+KN8paOke5ocXO6+d7DuUr4r5cpMvVjHUADGTsc/QNg1zSA7T2A6mm3eryo/x2+Xo/s6n3oFHBTeTv7KZ4XT/AGMXwkytRZhqJajEWh7IBGQw+a58hfYuHWGiPl+8OxUjO+TcNxajlEUUbJI2Ocx7WgEFovbbmDa1u9atwJ82s9KH2PVLxX5CX7N/ulM1tZf2GCU8Xjyc0YDWvoKmnq4jYtliN+4uAP4Erp6WJk7THILhwII7Qea5WoecXpR+81X7iRnB+UqUOpLdPMdEd/o2F3PI6w0fiR2qvEy6qUiXDUpmtmUaMu5NjEY+D0zANvNaTb8StSzvnDJ2PU0lE+Vj5NJMbmtc4teB5NnAbb7KZ4Bl7E881Lo4napCNUkshJ0i+xJ5nfk0LeajgpT0MD6moqpHPYx7rNY1rSWtJtYlxtt2rHTiH9VdzXUvIvpnsT3LNdJhtZT1cfNssf3OIa4esEq38VY+kwucdmg/c9pUGwo3mhP/ALIvfar3xR+a6jwb7wVM/wCpJPB+nSILhuHz4tNHQUgu+Vwa3s36z3AAk9wV1wzhVlqhiEFTC2d1vKfJclxtuQL2aO4KTcNwDilLf6z/APG9dErHE3SaSNcLEtNsjXHEBtTSgfspPeavbwI/XPGD2SLx8cvzmm+yk99q9nAj9c8YPZItP/H/AD5Of7C/PRgOMLQMSNuuKP2uWR4QZOo8Z6XFsSa2RsbhGxjhcarBznuHI7OaB61juMXzkfso/a5bnwP/ADGb+If/AI412m1gWjkJPO9mczjkrDMbpZGMijZK1pMb2tAIIFwNrXB5WXP+F17qKWGvhvdj45B1eaQ63gRse4rqSfzXeB9i5Qo/k2ei32Bc4V7TTNcUtNUiu8Z81FunL9IeflzEdn0GevcnwHasJwfy4MXq3YlOLx01rXGxkdfSB3tHlfzNW24hwYw/FJZK6qqqwvkcXuP5HmeoXj5AWAHUAFuGWsu0mVqduG0WotbclzranEm5c6wAupvLM4+WfJTpVWTmrwfrMeBw5jppMNqNg8bH6rhu13qIBXNo+HYHN1xzwP8A7XtPqu32g966kWl5p4WYZmmc4jLLPE8gBwj6OzrcnHUw7229SzgyqNqvBrNid6c+UeTMmJjO2ByV1CPK0hzmDctcwgvZ6rH1WUlypjbcu1cOJvaXtYTqA5lrgQS3vF799u9XHJ2QqfJhk+CTzytltqZJ0em4vZwDWCxsbHtFuwLA5g4LYdiLzPhEppb82aBJH4tbqaW/3W7u3ePJE7l+GTyYrrVLyj24lxhy7SxGWic+aS3ksDXN3/ecR5I+9Q+srJsSkfWVJBfI5z3EcruJJt2Ach3BWDBeCWHUbulxeZ9TbkwN6KM+kNTnH+4DuWQzDwlwvME5r3Szwkho0RiIMGkWFg5hWoyYsb0v+nLxZci+rRlcpv6TCYHf/OPdXNX6v/T/AOq6owjBIsHpWYTE5zmsZoDnW1EdpsAL79i0L/wJg+nofhNZa1v0PK1v2SzhyzDe/ZTJiqkteinKP8dvl6P7Op96BWBatnPh/RZ1dFNVyzRGIPA6PRuHlhN9TT9QKGGlNpsrkl1LSNT4E+bWelD7Hql4r8hL9m/3SsJkzI1JkoStpJZpelLCek0baQbW0tH1lsNTAKljoXXAcC2457i2yZaVW2jmKHMcrOV6HnF6UfvNVY46UE0jKTEGjyIzNG7uMvRlpPYPyRHiQvVDwLwmEtc2pq/JLSB+R6iCP0XcqFXUFNicbqStaHxvFnNPIhejJnnmml6IxgpTUv2Qvhhm6jylPKcRuI5mxtLgL6TGXkXA6j0h+4Lbc68WsNkp30WBEyPkaWl9iGsB2J3HlO32C+dfwKhkdqw2rdGzfyZIhKR3BwezYd9z3rOZW4T4Tl14rKhz6iVti0vAaxpH0mMHX3knuS6wt8/l/ByYzJcnr5Ifh7ujlicOqSL32q+cUfmuo8G+8FgGcC8IiIdFU1YsQQPyNhY3A+S6lu+YcCizHTPwyoc9jXgAubp1CxB2uCOrsXMuWaqWvR3FhqZafshPDb50pvSf7jl0StEy/wAI8Oy9Ux4nBUVL3RkkNf0Wk3aRvpjB6+1b2p57V0mimDG8aaZG+OX5zTfZSe+1ezgR+ueMHskW25x4eUWc5I6irlnjMbXNHR9HYgkHfUw9i+uTMiUmSul+CSzS9Lov0mjbRqtbQ0fWW+rPR5ff8mOlXV5/X8Eu4xfOR+yj9rlufA/8xm/iH/441kc18L6DNlR8Y1M1RG7S1tmdHps2+/lMJvv2rLZPyjTZNhdRUkksgc8yEyaLglrRYaWgW8n8VyssvEp9icNLK79Gan813gfYuT6P5Nnot9gXWL26wWnr2U0ZwHwiMBjaqssAB+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//2Q=="/>
          <p:cNvSpPr>
            <a:spLocks noChangeAspect="1" noChangeArrowheads="1"/>
          </p:cNvSpPr>
          <p:nvPr/>
        </p:nvSpPr>
        <p:spPr bwMode="auto">
          <a:xfrm>
            <a:off x="524372" y="299968"/>
            <a:ext cx="304729" cy="3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9" tIns="45703" rIns="91409" bIns="45703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6" b="25514"/>
          <a:stretch/>
        </p:blipFill>
        <p:spPr>
          <a:xfrm>
            <a:off x="3467257" y="6093639"/>
            <a:ext cx="1792563" cy="688221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3754169" y="5866739"/>
            <a:ext cx="1576990" cy="276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err="1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Xamarin</a:t>
            </a:r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 Studio</a:t>
            </a:r>
          </a:p>
        </p:txBody>
      </p:sp>
      <p:pic>
        <p:nvPicPr>
          <p:cNvPr id="1059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298" y="749114"/>
            <a:ext cx="1118929" cy="371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TextBox 91"/>
          <p:cNvSpPr txBox="1"/>
          <p:nvPr/>
        </p:nvSpPr>
        <p:spPr>
          <a:xfrm>
            <a:off x="123577" y="3496947"/>
            <a:ext cx="961579" cy="276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fpish.net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11" y="5734672"/>
            <a:ext cx="720521" cy="857763"/>
          </a:xfrm>
          <a:prstGeom prst="rect">
            <a:avLst/>
          </a:prstGeom>
        </p:spPr>
      </p:pic>
      <p:cxnSp>
        <p:nvCxnSpPr>
          <p:cNvPr id="94" name="Straight Arrow Connector 93"/>
          <p:cNvCxnSpPr/>
          <p:nvPr/>
        </p:nvCxnSpPr>
        <p:spPr>
          <a:xfrm flipH="1" flipV="1">
            <a:off x="7944950" y="4096638"/>
            <a:ext cx="1569130" cy="70750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9695489" y="1676296"/>
            <a:ext cx="1687763" cy="5538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F# Open Source</a:t>
            </a:r>
          </a:p>
          <a:p>
            <a:pPr algn="ctr"/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Group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 flipH="1" flipV="1">
            <a:off x="7358233" y="4352491"/>
            <a:ext cx="736808" cy="80331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8721440" y="2015445"/>
            <a:ext cx="1106302" cy="37064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996518" y="3327709"/>
            <a:ext cx="1564169" cy="5538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F# Community </a:t>
            </a:r>
          </a:p>
          <a:p>
            <a:pPr algn="ctr"/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Groups</a:t>
            </a:r>
          </a:p>
        </p:txBody>
      </p:sp>
      <p:cxnSp>
        <p:nvCxnSpPr>
          <p:cNvPr id="107" name="Straight Arrow Connector 106"/>
          <p:cNvCxnSpPr/>
          <p:nvPr/>
        </p:nvCxnSpPr>
        <p:spPr>
          <a:xfrm flipH="1" flipV="1">
            <a:off x="8873814" y="3421512"/>
            <a:ext cx="924065" cy="9597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7500750" y="514392"/>
            <a:ext cx="748952" cy="1215506"/>
          </a:xfrm>
          <a:prstGeom prst="straightConnector1">
            <a:avLst/>
          </a:prstGeom>
          <a:ln w="571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466967" y="2265004"/>
            <a:ext cx="1445445" cy="276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tryfsharp.org</a:t>
            </a: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1723013" y="2603481"/>
            <a:ext cx="1120484" cy="34954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2771377" y="4074478"/>
            <a:ext cx="1521108" cy="102865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9943774" y="2572733"/>
            <a:ext cx="1303132" cy="5538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F# Software </a:t>
            </a:r>
          </a:p>
          <a:p>
            <a:pPr algn="ctr"/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Foundation</a:t>
            </a:r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8691577" y="2895824"/>
            <a:ext cx="1003187" cy="4755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276483" y="184777"/>
            <a:ext cx="230779" cy="276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67" y="228952"/>
            <a:ext cx="11144982" cy="623248"/>
          </a:xfrm>
        </p:spPr>
        <p:txBody>
          <a:bodyPr/>
          <a:lstStyle/>
          <a:p>
            <a:r>
              <a:rPr lang="en-GB" dirty="0"/>
              <a:t>New think…</a:t>
            </a:r>
          </a:p>
        </p:txBody>
      </p:sp>
      <p:pic>
        <p:nvPicPr>
          <p:cNvPr id="1026" name="Picture 2" descr="Math.NET Numerics">
            <a:hlinkClick r:id="rId16"/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642" y="6093640"/>
            <a:ext cx="698059" cy="69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0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8" grpId="0"/>
      <p:bldP spid="56" grpId="0"/>
      <p:bldP spid="65" grpId="0"/>
      <p:bldP spid="66" grpId="0"/>
      <p:bldP spid="67" grpId="0"/>
      <p:bldP spid="83" grpId="0"/>
      <p:bldP spid="92" grpId="0"/>
      <p:bldP spid="99" grpId="0"/>
      <p:bldP spid="106" grpId="0"/>
      <p:bldP spid="112" grpId="0"/>
      <p:bldP spid="118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81" y="1119778"/>
            <a:ext cx="11176000" cy="4819781"/>
          </a:xfrm>
        </p:spPr>
        <p:txBody>
          <a:bodyPr/>
          <a:lstStyle/>
          <a:p>
            <a:pPr algn="l"/>
            <a:r>
              <a:rPr lang="en-GB" sz="2800" dirty="0">
                <a:latin typeface="Gill Sans MT" panose="020B0502020104020203" pitchFamily="34" charset="0"/>
              </a:rPr>
              <a:t>Technique #2 </a:t>
            </a:r>
            <a:br>
              <a:rPr lang="en-GB" sz="2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4800" dirty="0">
                <a:latin typeface="Gill Sans MT" panose="020B0502020104020203" pitchFamily="34" charset="0"/>
              </a:rPr>
              <a:t>The Community at the Centre of Design &amp; Implementation 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3200" dirty="0">
                <a:latin typeface="Gill Sans MT" panose="020B0502020104020203" pitchFamily="34" charset="0"/>
              </a:rPr>
              <a:t>Suggestions:			</a:t>
            </a:r>
            <a:r>
              <a:rPr lang="en-GB" sz="3200" dirty="0">
                <a:latin typeface="Gill Sans MT" panose="020B0502020104020203" pitchFamily="34" charset="0"/>
                <a:hlinkClick r:id="rId2"/>
              </a:rPr>
              <a:t>github.com/fsharp/</a:t>
            </a:r>
            <a:r>
              <a:rPr lang="en-GB" sz="3200" dirty="0" err="1">
                <a:latin typeface="Gill Sans MT" panose="020B0502020104020203" pitchFamily="34" charset="0"/>
                <a:hlinkClick r:id="rId2"/>
              </a:rPr>
              <a:t>fslang</a:t>
            </a:r>
            <a:r>
              <a:rPr lang="en-GB" sz="3200" dirty="0">
                <a:latin typeface="Gill Sans MT" panose="020B0502020104020203" pitchFamily="34" charset="0"/>
                <a:hlinkClick r:id="rId2"/>
              </a:rPr>
              <a:t>-design</a:t>
            </a:r>
            <a:br>
              <a:rPr lang="en-GB" sz="3200" dirty="0">
                <a:latin typeface="Gill Sans MT" panose="020B0502020104020203" pitchFamily="34" charset="0"/>
              </a:rPr>
            </a:br>
            <a:r>
              <a:rPr lang="en-GB" sz="3200" dirty="0">
                <a:latin typeface="Gill Sans MT" panose="020B0502020104020203" pitchFamily="34" charset="0"/>
              </a:rPr>
              <a:t>Designs			</a:t>
            </a:r>
            <a:r>
              <a:rPr lang="en-GB" sz="3200" dirty="0">
                <a:latin typeface="Gill Sans MT" panose="020B0502020104020203" pitchFamily="34" charset="0"/>
                <a:hlinkClick r:id="rId3"/>
              </a:rPr>
              <a:t>github.com/fsharp/</a:t>
            </a:r>
            <a:r>
              <a:rPr lang="en-GB" sz="3200" dirty="0" err="1">
                <a:latin typeface="Gill Sans MT" panose="020B0502020104020203" pitchFamily="34" charset="0"/>
                <a:hlinkClick r:id="rId3"/>
              </a:rPr>
              <a:t>fslang</a:t>
            </a:r>
            <a:r>
              <a:rPr lang="en-GB" sz="3200" dirty="0">
                <a:latin typeface="Gill Sans MT" panose="020B0502020104020203" pitchFamily="34" charset="0"/>
                <a:hlinkClick r:id="rId3"/>
              </a:rPr>
              <a:t>-suggestions</a:t>
            </a:r>
            <a:r>
              <a:rPr lang="en-GB" sz="3200" dirty="0">
                <a:latin typeface="Gill Sans MT" panose="020B0502020104020203" pitchFamily="34" charset="0"/>
              </a:rPr>
              <a:t> </a:t>
            </a:r>
            <a:br>
              <a:rPr lang="en-GB" sz="3200" dirty="0">
                <a:latin typeface="Gill Sans MT" panose="020B0502020104020203" pitchFamily="34" charset="0"/>
              </a:rPr>
            </a:br>
            <a:r>
              <a:rPr lang="en-GB" sz="3200" dirty="0">
                <a:latin typeface="Gill Sans MT" panose="020B0502020104020203" pitchFamily="34" charset="0"/>
              </a:rPr>
              <a:t>Implementation 		</a:t>
            </a:r>
            <a:r>
              <a:rPr lang="en-GB" sz="3200" dirty="0">
                <a:latin typeface="Gill Sans MT" panose="020B0502020104020203" pitchFamily="34" charset="0"/>
                <a:hlinkClick r:id="rId4"/>
              </a:rPr>
              <a:t>github.com/dotnet/fsharp</a:t>
            </a:r>
            <a:r>
              <a:rPr lang="en-GB" sz="3200" dirty="0">
                <a:latin typeface="Gill Sans MT" panose="020B0502020104020203" pitchFamily="34" charset="0"/>
              </a:rPr>
              <a:t> </a:t>
            </a:r>
            <a:br>
              <a:rPr lang="en-GB" sz="4800" dirty="0">
                <a:latin typeface="Gill Sans MT" panose="020B0502020104020203" pitchFamily="34" charset="0"/>
              </a:rPr>
            </a:br>
            <a:endParaRPr lang="en-GB" sz="3200" dirty="0">
              <a:latin typeface="Gill Sans MT" panose="020B0502020104020203" pitchFamily="34" charset="0"/>
            </a:endParaRPr>
          </a:p>
        </p:txBody>
      </p:sp>
      <p:pic>
        <p:nvPicPr>
          <p:cNvPr id="3" name="Picture 2" descr="F# Logo">
            <a:extLst>
              <a:ext uri="{FF2B5EF4-FFF2-40B4-BE49-F238E27FC236}">
                <a16:creationId xmlns:a16="http://schemas.microsoft.com/office/drawing/2014/main" id="{178CA87D-1012-47E3-9509-0F7B64BC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08" y="298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43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87E1DF-623A-4798-8C5B-FBA9E2A6B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027" y="3171093"/>
            <a:ext cx="3568048" cy="28847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671" y="1239048"/>
            <a:ext cx="11176000" cy="2936188"/>
          </a:xfrm>
        </p:spPr>
        <p:txBody>
          <a:bodyPr/>
          <a:lstStyle/>
          <a:p>
            <a:pPr algn="l"/>
            <a:r>
              <a:rPr lang="en-GB" sz="2800" dirty="0">
                <a:latin typeface="Gill Sans MT" panose="020B0502020104020203" pitchFamily="34" charset="0"/>
              </a:rPr>
              <a:t>Technique #3 </a:t>
            </a:r>
            <a:br>
              <a:rPr lang="en-GB" sz="2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4800" dirty="0">
                <a:latin typeface="Gill Sans MT" panose="020B0502020104020203" pitchFamily="34" charset="0"/>
              </a:rPr>
              <a:t>The Community at the Centre of Tooling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endParaRPr lang="en-GB" sz="3200" dirty="0">
              <a:latin typeface="Gill Sans MT" panose="020B05020201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34BBB-A3AA-461C-A0B0-2AB8A504A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29" y="3290652"/>
            <a:ext cx="5100822" cy="23755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615143-BB68-4DE0-B6ED-6ED844991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509" y="4355806"/>
            <a:ext cx="6410739" cy="23162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2" descr="F# Logo">
            <a:extLst>
              <a:ext uri="{FF2B5EF4-FFF2-40B4-BE49-F238E27FC236}">
                <a16:creationId xmlns:a16="http://schemas.microsoft.com/office/drawing/2014/main" id="{0EC7B8EE-B395-4D63-BD6A-DFD52D21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08" y="298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96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296108"/>
            <a:ext cx="11176000" cy="4265783"/>
          </a:xfrm>
        </p:spPr>
        <p:txBody>
          <a:bodyPr/>
          <a:lstStyle/>
          <a:p>
            <a:pPr algn="l"/>
            <a:r>
              <a:rPr lang="en-GB" sz="2800" dirty="0">
                <a:latin typeface="Gill Sans MT" panose="020B0502020104020203" pitchFamily="34" charset="0"/>
              </a:rPr>
              <a:t>Technique #4</a:t>
            </a:r>
            <a:br>
              <a:rPr lang="en-GB" sz="2800" dirty="0">
                <a:latin typeface="Gill Sans MT" panose="020B0502020104020203" pitchFamily="34" charset="0"/>
              </a:rPr>
            </a:br>
            <a:br>
              <a:rPr lang="en-GB" sz="2800" dirty="0">
                <a:latin typeface="Gill Sans MT" panose="020B0502020104020203" pitchFamily="34" charset="0"/>
              </a:rPr>
            </a:br>
            <a:r>
              <a:rPr lang="en-GB" sz="4800" dirty="0">
                <a:latin typeface="Gill Sans MT" panose="020B0502020104020203" pitchFamily="34" charset="0"/>
              </a:rPr>
              <a:t>A Foundation at the Centre of the Community…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2400" dirty="0">
                <a:latin typeface="Gill Sans MT" panose="020B0502020104020203" pitchFamily="34" charset="0"/>
              </a:rPr>
              <a:t>…that embodies the ethics and spirit of the community and represents its interests positively</a:t>
            </a:r>
            <a:br>
              <a:rPr lang="en-GB" sz="2400" dirty="0">
                <a:latin typeface="Gill Sans MT" panose="020B0502020104020203" pitchFamily="34" charset="0"/>
              </a:rPr>
            </a:br>
            <a:br>
              <a:rPr lang="en-GB" sz="2400" dirty="0">
                <a:latin typeface="Gill Sans MT" panose="020B0502020104020203" pitchFamily="34" charset="0"/>
              </a:rPr>
            </a:b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  <a:hlinkClick r:id="rId2"/>
              </a:rPr>
              <a:t>http://foundation.fsharp.org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  <a:t> </a:t>
            </a:r>
            <a:b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</a:br>
            <a:endParaRPr lang="en-GB" sz="2400" dirty="0">
              <a:latin typeface="Gill Sans MT" panose="020B0502020104020203" pitchFamily="34" charset="0"/>
            </a:endParaRPr>
          </a:p>
        </p:txBody>
      </p:sp>
      <p:pic>
        <p:nvPicPr>
          <p:cNvPr id="3" name="Picture 2" descr="F# Logo">
            <a:extLst>
              <a:ext uri="{FF2B5EF4-FFF2-40B4-BE49-F238E27FC236}">
                <a16:creationId xmlns:a16="http://schemas.microsoft.com/office/drawing/2014/main" id="{84746359-867A-478B-9F23-C4D5BB3F4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08" y="298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90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65" y="1156951"/>
            <a:ext cx="11176000" cy="4515082"/>
          </a:xfrm>
        </p:spPr>
        <p:txBody>
          <a:bodyPr/>
          <a:lstStyle/>
          <a:p>
            <a:pPr algn="l"/>
            <a:r>
              <a:rPr lang="en-GB" sz="2800" dirty="0">
                <a:latin typeface="Gill Sans MT" panose="020B0502020104020203" pitchFamily="34" charset="0"/>
              </a:rPr>
              <a:t>Technique #5</a:t>
            </a:r>
            <a:br>
              <a:rPr lang="en-GB" sz="2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4800" dirty="0">
                <a:latin typeface="Gill Sans MT" panose="020B0502020104020203" pitchFamily="34" charset="0"/>
              </a:rPr>
              <a:t>The Community at the Centre of Incubation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2400" dirty="0">
                <a:latin typeface="Gill Sans MT" panose="020B0502020104020203" pitchFamily="34" charset="0"/>
                <a:hlinkClick r:id="rId2"/>
              </a:rPr>
              <a:t>http://fsprojects.github.io</a:t>
            </a:r>
            <a:r>
              <a:rPr lang="en-GB" sz="2400" dirty="0">
                <a:latin typeface="Gill Sans MT" panose="020B0502020104020203" pitchFamily="34" charset="0"/>
              </a:rPr>
              <a:t> and much more</a:t>
            </a:r>
            <a:br>
              <a:rPr lang="en-GB" sz="2400" dirty="0">
                <a:latin typeface="Gill Sans MT" panose="020B0502020104020203" pitchFamily="34" charset="0"/>
              </a:rPr>
            </a:br>
            <a:b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  <a:sym typeface="Symbol" panose="05050102010706020507" pitchFamily="18" charset="2"/>
              </a:rPr>
            </a:br>
            <a: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  <a:t>Balancing trust, consistency and innovation</a:t>
            </a:r>
            <a:br>
              <a:rPr lang="en-GB" sz="24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endParaRPr lang="en-GB" sz="2400" dirty="0">
              <a:latin typeface="Gill Sans MT" panose="020B0502020104020203" pitchFamily="34" charset="0"/>
            </a:endParaRPr>
          </a:p>
        </p:txBody>
      </p:sp>
      <p:pic>
        <p:nvPicPr>
          <p:cNvPr id="3" name="Picture 2" descr="F# Logo">
            <a:extLst>
              <a:ext uri="{FF2B5EF4-FFF2-40B4-BE49-F238E27FC236}">
                <a16:creationId xmlns:a16="http://schemas.microsoft.com/office/drawing/2014/main" id="{A5838DA7-ADB4-49F9-AB42-2237B979D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08" y="298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14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65" y="1156951"/>
            <a:ext cx="11176000" cy="5041380"/>
          </a:xfrm>
        </p:spPr>
        <p:txBody>
          <a:bodyPr/>
          <a:lstStyle/>
          <a:p>
            <a:pPr algn="l"/>
            <a:r>
              <a:rPr lang="en-GB" sz="2800" dirty="0">
                <a:latin typeface="Gill Sans MT" panose="020B0502020104020203" pitchFamily="34" charset="0"/>
              </a:rPr>
              <a:t>Technique #6</a:t>
            </a:r>
            <a:br>
              <a:rPr lang="en-GB" sz="2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4800" dirty="0">
                <a:latin typeface="Gill Sans MT" panose="020B0502020104020203" pitchFamily="34" charset="0"/>
              </a:rPr>
              <a:t>The Community owns the Message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2400" dirty="0">
                <a:latin typeface="Gill Sans MT" panose="020B0502020104020203" pitchFamily="34" charset="0"/>
              </a:rPr>
              <a:t>The core message about F# is decided by the community</a:t>
            </a:r>
            <a:br>
              <a:rPr lang="en-GB" sz="2400" dirty="0">
                <a:latin typeface="Gill Sans MT" panose="020B0502020104020203" pitchFamily="34" charset="0"/>
              </a:rPr>
            </a:br>
            <a:br>
              <a:rPr lang="en-GB" sz="2400" dirty="0">
                <a:latin typeface="Gill Sans MT" panose="020B0502020104020203" pitchFamily="34" charset="0"/>
              </a:rPr>
            </a:br>
            <a:r>
              <a:rPr lang="en-GB" sz="2400" dirty="0">
                <a:latin typeface="Gill Sans MT" panose="020B0502020104020203" pitchFamily="34" charset="0"/>
              </a:rPr>
              <a:t>Microsoft is part of the community, so are many other interests</a:t>
            </a:r>
            <a:br>
              <a:rPr lang="en-GB" sz="2400" dirty="0">
                <a:latin typeface="Gill Sans MT" panose="020B0502020104020203" pitchFamily="34" charset="0"/>
              </a:rPr>
            </a:br>
            <a:br>
              <a:rPr lang="en-GB" sz="2400" dirty="0">
                <a:latin typeface="Gill Sans MT" panose="020B0502020104020203" pitchFamily="34" charset="0"/>
              </a:rPr>
            </a:br>
            <a:r>
              <a:rPr lang="en-GB" sz="2400" dirty="0">
                <a:latin typeface="Gill Sans MT" panose="020B0502020104020203" pitchFamily="34" charset="0"/>
              </a:rPr>
              <a:t>F# Conferences are F# Events run by the F# Community </a:t>
            </a:r>
            <a:br>
              <a:rPr lang="en-GB" sz="40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endParaRPr lang="en-GB" sz="2400" dirty="0">
              <a:latin typeface="Gill Sans MT" panose="020B0502020104020203" pitchFamily="34" charset="0"/>
            </a:endParaRPr>
          </a:p>
        </p:txBody>
      </p:sp>
      <p:pic>
        <p:nvPicPr>
          <p:cNvPr id="3" name="Picture 2" descr="F# Logo">
            <a:extLst>
              <a:ext uri="{FF2B5EF4-FFF2-40B4-BE49-F238E27FC236}">
                <a16:creationId xmlns:a16="http://schemas.microsoft.com/office/drawing/2014/main" id="{1B59CC45-CC93-48F8-95C8-5E8AB919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08" y="298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4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64797"/>
          </a:xfrm>
        </p:spPr>
        <p:txBody>
          <a:bodyPr/>
          <a:lstStyle/>
          <a:p>
            <a:r>
              <a:rPr lang="en-GB" sz="4800" dirty="0">
                <a:latin typeface="Gill Sans MT" panose="020B0502020104020203" pitchFamily="34" charset="0"/>
              </a:rPr>
              <a:t>First, a little about F#</a:t>
            </a:r>
          </a:p>
        </p:txBody>
      </p:sp>
    </p:spTree>
    <p:extLst>
      <p:ext uri="{BB962C8B-B14F-4D97-AF65-F5344CB8AC3E}">
        <p14:creationId xmlns:p14="http://schemas.microsoft.com/office/powerpoint/2010/main" val="8466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65" y="1156951"/>
            <a:ext cx="11176000" cy="4044184"/>
          </a:xfrm>
        </p:spPr>
        <p:txBody>
          <a:bodyPr/>
          <a:lstStyle/>
          <a:p>
            <a:pPr algn="l"/>
            <a:r>
              <a:rPr lang="en-GB" sz="2800" dirty="0">
                <a:latin typeface="Gill Sans MT" panose="020B0502020104020203" pitchFamily="34" charset="0"/>
              </a:rPr>
              <a:t>Technique #7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4800" dirty="0">
                <a:latin typeface="Gill Sans MT" panose="020B0502020104020203" pitchFamily="34" charset="0"/>
              </a:rPr>
              <a:t>Balance the Forces in the Community 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  <a:t>Communities are a balance of interests and forces</a:t>
            </a:r>
            <a:b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</a:br>
            <a: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  <a:t>There need to be truly neutral zones </a:t>
            </a:r>
            <a:b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</a:br>
            <a: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  <a:t>Commercial interests are important but must not dominate</a:t>
            </a:r>
            <a:b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</a:br>
            <a: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  <a:t>Take the long term into account</a:t>
            </a:r>
            <a:br>
              <a:rPr lang="en-GB" sz="4000" dirty="0">
                <a:latin typeface="Gill Sans MT" panose="020B0502020104020203" pitchFamily="34" charset="0"/>
              </a:rPr>
            </a:br>
            <a:endParaRPr lang="en-GB" sz="2400" dirty="0">
              <a:latin typeface="Gill Sans MT" panose="020B0502020104020203" pitchFamily="34" charset="0"/>
            </a:endParaRPr>
          </a:p>
        </p:txBody>
      </p:sp>
      <p:pic>
        <p:nvPicPr>
          <p:cNvPr id="3" name="Picture 2" descr="F# Logo">
            <a:extLst>
              <a:ext uri="{FF2B5EF4-FFF2-40B4-BE49-F238E27FC236}">
                <a16:creationId xmlns:a16="http://schemas.microsoft.com/office/drawing/2014/main" id="{155AC5B0-2CF7-4C79-8948-8BAA49FDF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08" y="298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95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65" y="1156951"/>
            <a:ext cx="11176000" cy="4044184"/>
          </a:xfrm>
        </p:spPr>
        <p:txBody>
          <a:bodyPr/>
          <a:lstStyle/>
          <a:p>
            <a:pPr algn="l"/>
            <a:r>
              <a:rPr lang="en-GB" sz="2800" dirty="0">
                <a:latin typeface="Gill Sans MT" panose="020B0502020104020203" pitchFamily="34" charset="0"/>
              </a:rPr>
              <a:t>Technique #7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4800" dirty="0">
                <a:latin typeface="Gill Sans MT" panose="020B0502020104020203" pitchFamily="34" charset="0"/>
              </a:rPr>
              <a:t>Balance the Forces in the Community 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  <a:t>Communities are a balance of interests and forces</a:t>
            </a:r>
            <a:b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</a:br>
            <a: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  <a:t>There need to be truly neutral zones </a:t>
            </a:r>
            <a:b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</a:br>
            <a: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  <a:t>Commercial interests are important but must not dominate</a:t>
            </a:r>
            <a:b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</a:br>
            <a: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  <a:t>Take the long term into account</a:t>
            </a:r>
            <a:br>
              <a:rPr lang="en-GB" sz="4000" dirty="0">
                <a:latin typeface="Gill Sans MT" panose="020B0502020104020203" pitchFamily="34" charset="0"/>
              </a:rPr>
            </a:br>
            <a:endParaRPr lang="en-GB" sz="2400" dirty="0">
              <a:latin typeface="Gill Sans MT" panose="020B0502020104020203" pitchFamily="34" charset="0"/>
            </a:endParaRPr>
          </a:p>
        </p:txBody>
      </p:sp>
      <p:pic>
        <p:nvPicPr>
          <p:cNvPr id="1026" name="Picture 2" descr="F# Logo">
            <a:extLst>
              <a:ext uri="{FF2B5EF4-FFF2-40B4-BE49-F238E27FC236}">
                <a16:creationId xmlns:a16="http://schemas.microsoft.com/office/drawing/2014/main" id="{713FF156-0538-4A9A-A21D-FD671ECF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08" y="298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39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880" y="583067"/>
            <a:ext cx="11176000" cy="5318379"/>
          </a:xfrm>
        </p:spPr>
        <p:txBody>
          <a:bodyPr/>
          <a:lstStyle/>
          <a:p>
            <a:r>
              <a:rPr lang="en-GB" sz="4800" dirty="0">
                <a:latin typeface="Gill Sans MT" panose="020B0502020104020203" pitchFamily="34" charset="0"/>
              </a:rPr>
              <a:t>Please, get involved in the core technologies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4800" dirty="0">
                <a:latin typeface="Gill Sans MT" panose="020B0502020104020203" pitchFamily="34" charset="0"/>
              </a:rPr>
              <a:t>programming languages</a:t>
            </a: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4800" dirty="0">
                <a:latin typeface="Gill Sans MT" panose="020B0502020104020203" pitchFamily="34" charset="0"/>
              </a:rPr>
              <a:t>runtimes</a:t>
            </a: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4800" dirty="0">
                <a:latin typeface="Gill Sans MT" panose="020B0502020104020203" pitchFamily="34" charset="0"/>
              </a:rPr>
              <a:t>frameworks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4800" dirty="0">
                <a:latin typeface="Gill Sans MT" panose="020B0502020104020203" pitchFamily="34" charset="0"/>
              </a:rPr>
              <a:t>Invent, Create, Initiate, Lead, Contribute, Collaborate, Govern, Sustain</a:t>
            </a:r>
          </a:p>
        </p:txBody>
      </p:sp>
    </p:spTree>
    <p:extLst>
      <p:ext uri="{BB962C8B-B14F-4D97-AF65-F5344CB8AC3E}">
        <p14:creationId xmlns:p14="http://schemas.microsoft.com/office/powerpoint/2010/main" val="325463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835727" y="2782669"/>
            <a:ext cx="85205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GB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66593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0F3F74-AF0C-40B4-AA0F-91C0C1CB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1" y="877062"/>
            <a:ext cx="7165566" cy="58884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727E37-2116-4256-8BAA-41BE2E8F7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" y="0"/>
            <a:ext cx="12192000" cy="10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31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4431983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4.0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True shift to cross-platform open engineering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Long laundry list of language items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Normalized core library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Type providers more powerful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Better debugging, tooling, performance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~20% compiler perf improvement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7655A-33BF-4555-BF8E-CB8D70F89BDF}"/>
              </a:ext>
            </a:extLst>
          </p:cNvPr>
          <p:cNvSpPr/>
          <p:nvPr/>
        </p:nvSpPr>
        <p:spPr>
          <a:xfrm>
            <a:off x="1706760" y="6139980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705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5152180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4.1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Optional large scope cycles more on this later)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Result&lt;</a:t>
            </a:r>
            <a:r>
              <a:rPr lang="en-GB" sz="3200" dirty="0" err="1">
                <a:latin typeface="Segoe UI Light" panose="020B0502040204020203" pitchFamily="34" charset="0"/>
              </a:rPr>
              <a:t>T,Error</a:t>
            </a:r>
            <a:r>
              <a:rPr lang="en-GB" sz="3200" dirty="0">
                <a:latin typeface="Segoe UI Light" panose="020B0502040204020203" pitchFamily="34" charset="0"/>
              </a:rPr>
              <a:t>&gt; in standard library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tuples</a:t>
            </a:r>
            <a:b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records</a:t>
            </a: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unions</a:t>
            </a:r>
            <a:br>
              <a:rPr lang="en-GB" sz="40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92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3822585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4.5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Span&lt;T&gt; high perf type-safe non-allocating code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async debugging</a:t>
            </a:r>
            <a:br>
              <a:rPr lang="en-GB" sz="40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282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3379387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4.6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Anonymous records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455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853943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E2CBBD-6ADD-41F3-BB46-05FC4D8FF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639" y="197142"/>
            <a:ext cx="7682905" cy="621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9154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2368341"/>
          </a:xfrm>
        </p:spPr>
        <p:txBody>
          <a:bodyPr/>
          <a:lstStyle/>
          <a:p>
            <a:r>
              <a:rPr lang="en-GB" dirty="0">
                <a:latin typeface="Segoe UI Light" panose="020B0502040204020203" pitchFamily="34" charset="0"/>
              </a:rPr>
              <a:t>A </a:t>
            </a:r>
            <a:r>
              <a:rPr lang="en-GB" b="1" u="sng" dirty="0">
                <a:latin typeface="Segoe UI Light" panose="020B0502040204020203" pitchFamily="34" charset="0"/>
              </a:rPr>
              <a:t>functional-first</a:t>
            </a:r>
            <a:r>
              <a:rPr lang="en-GB" dirty="0">
                <a:latin typeface="Segoe UI Light" panose="020B0502040204020203" pitchFamily="34" charset="0"/>
              </a:rPr>
              <a:t> approach makes a huge difference in practice</a:t>
            </a:r>
            <a:br>
              <a:rPr lang="en-GB" dirty="0">
                <a:latin typeface="Segoe UI Light" panose="020B0502040204020203" pitchFamily="34" charset="0"/>
              </a:rPr>
            </a:br>
            <a:br>
              <a:rPr lang="en-GB" dirty="0">
                <a:latin typeface="Segoe UI Light" panose="020B0502040204020203" pitchFamily="34" charset="0"/>
              </a:rPr>
            </a:br>
            <a:r>
              <a:rPr lang="en-GB" sz="3600" dirty="0">
                <a:latin typeface="Segoe UI Light" panose="020B0502040204020203" pitchFamily="34" charset="0"/>
                <a:hlinkClick r:id="rId2"/>
              </a:rPr>
              <a:t>fsharp.org/testimonials</a:t>
            </a:r>
            <a:r>
              <a:rPr lang="en-GB" sz="3600" dirty="0">
                <a:latin typeface="Segoe UI Light" panose="020B0502040204020203" pitchFamily="34" charset="0"/>
              </a:rPr>
              <a:t> </a:t>
            </a:r>
            <a:endParaRPr lang="en-GB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97195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anose="020B0502040204020203" pitchFamily="34" charset="0"/>
              </a:rPr>
              <a:t>An analysis </a:t>
            </a:r>
            <a:r>
              <a:rPr lang="en-GB" sz="2699" dirty="0">
                <a:latin typeface="Segoe UI Light" panose="020B0502040204020203" pitchFamily="34" charset="0"/>
              </a:rPr>
              <a:t>(Simon Cousins, Energy Sector)</a:t>
            </a:r>
            <a:endParaRPr lang="en-GB" dirty="0">
              <a:latin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90493" y="2061699"/>
            <a:ext cx="2914260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350,000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C# OO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by offshore team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8182" y="3500963"/>
            <a:ext cx="2986908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robust F#, with 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parallel +more features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8171" y="5254212"/>
            <a:ext cx="3718907" cy="63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25" dirty="0"/>
              <a:t>An application to evaluate the revenue due from </a:t>
            </a:r>
            <a:r>
              <a:rPr lang="en-GB" sz="825" dirty="0">
                <a:hlinkClick r:id="rId2"/>
              </a:rPr>
              <a:t>Balancing Services</a:t>
            </a:r>
            <a:r>
              <a:rPr lang="en-GB" sz="825" dirty="0"/>
              <a:t> contracts in the UK energy industry</a:t>
            </a:r>
          </a:p>
          <a:p>
            <a:endParaRPr lang="en-GB" sz="825" dirty="0"/>
          </a:p>
          <a:p>
            <a:r>
              <a:rPr lang="en-GB" sz="825" dirty="0">
                <a:hlinkClick r:id="rId3"/>
              </a:rPr>
              <a:t>http://simontcousins.azurewebsites.net/does-the-language-you-use-make-a-difference-revisited/</a:t>
            </a:r>
            <a:r>
              <a:rPr lang="en-GB" sz="825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708" y="1822771"/>
            <a:ext cx="5410739" cy="16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4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77" y="1417982"/>
            <a:ext cx="8429457" cy="416118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95426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997214938"/>
              </p:ext>
            </p:extLst>
          </p:nvPr>
        </p:nvGraphicFramePr>
        <p:xfrm>
          <a:off x="928255" y="1039091"/>
          <a:ext cx="10196945" cy="5666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anose="020B0502040204020203" pitchFamily="34" charset="0"/>
              </a:rPr>
              <a:t>TL;DR – Where we are now</a:t>
            </a:r>
          </a:p>
        </p:txBody>
      </p:sp>
    </p:spTree>
    <p:extLst>
      <p:ext uri="{BB962C8B-B14F-4D97-AF65-F5344CB8AC3E}">
        <p14:creationId xmlns:p14="http://schemas.microsoft.com/office/powerpoint/2010/main" val="336705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DBDC61F-9554-4F83-A359-6FE8F2984F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173910-6CAB-4A25-AC9D-B4857C42D8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EB88B9-0AA2-4E01-A4D0-65EDC4918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BA32929-EE9C-4E0C-85E5-8B6344E85F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EABEB6C-F727-47C6-9ED2-69321E699B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EE37CB-8353-4BE7-B437-3CC87860D9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186CC94-DC70-4D57-A77D-37EDB4FD0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DF07D46-6FCE-4D78-BE30-6F59EF76CF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74EC330-05F3-47AC-A5BF-0DC71ACE69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4875181"/>
          </a:xfrm>
        </p:spPr>
        <p:txBody>
          <a:bodyPr/>
          <a:lstStyle/>
          <a:p>
            <a:r>
              <a:rPr lang="en-GB" sz="4800" dirty="0">
                <a:latin typeface="Gill Sans MT" panose="020B0502020104020203" pitchFamily="34" charset="0"/>
              </a:rPr>
              <a:t>F# and .NET Core (Linux, OSX, Windows)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4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Segoe UI Light" panose="020B0502040204020203" pitchFamily="34" charset="0"/>
                <a:hlinkClick r:id="rId2"/>
              </a:rPr>
              <a:t>docs.microsoft.com/dotnet/core/</a:t>
            </a:r>
            <a:r>
              <a:rPr lang="en-GB" sz="3200" dirty="0">
                <a:latin typeface="Segoe UI Light" panose="020B0502040204020203" pitchFamily="34" charset="0"/>
              </a:rPr>
              <a:t> 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32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7955</TotalTime>
  <Words>891</Words>
  <Application>Microsoft Office PowerPoint</Application>
  <PresentationFormat>Widescreen</PresentationFormat>
  <Paragraphs>70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Consolas</vt:lpstr>
      <vt:lpstr>Gill Sans MT</vt:lpstr>
      <vt:lpstr>Segoe Light</vt:lpstr>
      <vt:lpstr>Segoe UI</vt:lpstr>
      <vt:lpstr>Segoe UI Light</vt:lpstr>
      <vt:lpstr>Tw Cen MT</vt:lpstr>
      <vt:lpstr>Parcel</vt:lpstr>
      <vt:lpstr>FSharp-teched-europe-2010-v2</vt:lpstr>
      <vt:lpstr>1_FSharp-teched-europe-2010-v2</vt:lpstr>
      <vt:lpstr>  The F# Community – What it is and How it works </vt:lpstr>
      <vt:lpstr>First, a little about F#</vt:lpstr>
      <vt:lpstr>PowerPoint Presentation</vt:lpstr>
      <vt:lpstr>PowerPoint Presentation</vt:lpstr>
      <vt:lpstr>A functional-first approach makes a huge difference in practice  fsharp.org/testimonials </vt:lpstr>
      <vt:lpstr>An analysis (Simon Cousins, Energy Sector)</vt:lpstr>
      <vt:lpstr>PowerPoint Presentation</vt:lpstr>
      <vt:lpstr>TL;DR – Where we are now</vt:lpstr>
      <vt:lpstr>F# and .NET Core (Linux, OSX, Windows)  dotnet new -lang F#  dotnet build  docs.microsoft.com/dotnet/core/   </vt:lpstr>
      <vt:lpstr>But how did we get here?  How did the F# community get created and how does it work?</vt:lpstr>
      <vt:lpstr>  The Early History of F# - HOPL IV (2020)  fsharp.org/history</vt:lpstr>
      <vt:lpstr>Technique #1  The Community at the Centre of the Technology  The F# Pivot of 2013 - From Proprietary to Open  </vt:lpstr>
      <vt:lpstr>Old think…</vt:lpstr>
      <vt:lpstr>New think…</vt:lpstr>
      <vt:lpstr>Technique #2   The Community at the Centre of Design &amp; Implementation   Suggestions:   github.com/fsharp/fslang-design Designs   github.com/fsharp/fslang-suggestions  Implementation   github.com/dotnet/fsharp  </vt:lpstr>
      <vt:lpstr>Technique #3   The Community at the Centre of Tooling  </vt:lpstr>
      <vt:lpstr>Technique #4  A Foundation at the Centre of the Community…  …that embodies the ethics and spirit of the community and represents its interests positively  http://foundation.fsharp.org  </vt:lpstr>
      <vt:lpstr>Technique #5  The Community at the Centre of Incubation  http://fsprojects.github.io and much more  Balancing trust, consistency and innovation  </vt:lpstr>
      <vt:lpstr>Technique #6  The Community owns the Message  The core message about F# is decided by the community  Microsoft is part of the community, so are many other interests  F# Conferences are F# Events run by the F# Community   </vt:lpstr>
      <vt:lpstr>Technique #7  Balance the Forces in the Community   Communities are a balance of interests and forces There need to be truly neutral zones  Commercial interests are important but must not dominate Take the long term into account </vt:lpstr>
      <vt:lpstr>Technique #7  Balance the Forces in the Community   Communities are a balance of interests and forces There need to be truly neutral zones  Commercial interests are important but must not dominate Take the long term into account </vt:lpstr>
      <vt:lpstr>Please, get involved in the core technologies  programming languages runtimes frameworks  Invent, Create, Initiate, Lead, Contribute, Collaborate, Govern, Sustain</vt:lpstr>
      <vt:lpstr>PowerPoint Presentation</vt:lpstr>
      <vt:lpstr>PowerPoint Presentation</vt:lpstr>
      <vt:lpstr>F# 4.0  ✔ True shift to cross-platform open engineering ✔ Long laundry list of language items ✔ Normalized core library ✔ Type providers more powerful  ✔ Better debugging, tooling, performance ✔ ~20% compiler perf improvement</vt:lpstr>
      <vt:lpstr>F# 4.1  ✔ Optional large scope cycles more on this later) ✔ Result&lt;T,Error&gt; in standard library ✔ Unboxed (struct) tuples ✔ Unboxed (struct) records ✔ Unboxed (struct) unions  ✔ More bits and pieces </vt:lpstr>
      <vt:lpstr>F# 4.5  ✔ Span&lt;T&gt; high perf type-safe non-allocating code ✔ Improved async debugging  ✔ More bits and pieces </vt:lpstr>
      <vt:lpstr>F# 4.6  ✔ Anonymous records  ✔ More bits and pieces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Mobile Apps Simple with F#</dc:title>
  <dc:creator>Don Syme</dc:creator>
  <cp:lastModifiedBy>Don Syme</cp:lastModifiedBy>
  <cp:revision>75</cp:revision>
  <dcterms:created xsi:type="dcterms:W3CDTF">2018-09-03T17:04:12Z</dcterms:created>
  <dcterms:modified xsi:type="dcterms:W3CDTF">2019-10-15T07:29:11Z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dsyme@microsoft.com</vt:lpwstr>
  </property>
  <property fmtid="{D5CDD505-2E9C-101B-9397-08002B2CF9AE}" pid="5" name="MSIP_Label_f42aa342-8706-4288-bd11-ebb85995028c_SetDate">
    <vt:lpwstr>2019-01-16T21:13:52.6613785Z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e7de67d6-5515-4aa1-bd7b-948a3778da7a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